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2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30.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31.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33.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34.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35.xml" ContentType="application/vnd.openxmlformats-officedocument.presentationml.notesSlide+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36.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37.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8.xml" ContentType="application/vnd.openxmlformats-officedocument.presentationml.notesSlide+xml"/>
  <Override PartName="/ppt/tags/tag156.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notesSlides/notesSlide41.xml" ContentType="application/vnd.openxmlformats-officedocument.presentationml.notesSlide+xml"/>
  <Override PartName="/ppt/tags/tag165.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45.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46.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rts/chart1.xml" ContentType="application/vnd.openxmlformats-officedocument.drawingml.chart+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0" r:id="rId1"/>
  </p:sldMasterIdLst>
  <p:notesMasterIdLst>
    <p:notesMasterId r:id="rId119"/>
  </p:notesMasterIdLst>
  <p:handoutMasterIdLst>
    <p:handoutMasterId r:id="rId120"/>
  </p:handoutMasterIdLst>
  <p:sldIdLst>
    <p:sldId id="257" r:id="rId2"/>
    <p:sldId id="502" r:id="rId3"/>
    <p:sldId id="262" r:id="rId4"/>
    <p:sldId id="723" r:id="rId5"/>
    <p:sldId id="742" r:id="rId6"/>
    <p:sldId id="743" r:id="rId7"/>
    <p:sldId id="747" r:id="rId8"/>
    <p:sldId id="748" r:id="rId9"/>
    <p:sldId id="749" r:id="rId10"/>
    <p:sldId id="751" r:id="rId11"/>
    <p:sldId id="752" r:id="rId12"/>
    <p:sldId id="756" r:id="rId13"/>
    <p:sldId id="758" r:id="rId14"/>
    <p:sldId id="759" r:id="rId15"/>
    <p:sldId id="760" r:id="rId16"/>
    <p:sldId id="724" r:id="rId17"/>
    <p:sldId id="725" r:id="rId18"/>
    <p:sldId id="727" r:id="rId19"/>
    <p:sldId id="729" r:id="rId20"/>
    <p:sldId id="728" r:id="rId21"/>
    <p:sldId id="730" r:id="rId22"/>
    <p:sldId id="667" r:id="rId23"/>
    <p:sldId id="665" r:id="rId24"/>
    <p:sldId id="694" r:id="rId25"/>
    <p:sldId id="722" r:id="rId26"/>
    <p:sldId id="731" r:id="rId27"/>
    <p:sldId id="739" r:id="rId28"/>
    <p:sldId id="732" r:id="rId29"/>
    <p:sldId id="733" r:id="rId30"/>
    <p:sldId id="689" r:id="rId31"/>
    <p:sldId id="738" r:id="rId32"/>
    <p:sldId id="668" r:id="rId33"/>
    <p:sldId id="646" r:id="rId34"/>
    <p:sldId id="740" r:id="rId35"/>
    <p:sldId id="741" r:id="rId36"/>
    <p:sldId id="596" r:id="rId37"/>
    <p:sldId id="696" r:id="rId38"/>
    <p:sldId id="627" r:id="rId39"/>
    <p:sldId id="666" r:id="rId40"/>
    <p:sldId id="505" r:id="rId41"/>
    <p:sldId id="629" r:id="rId42"/>
    <p:sldId id="602" r:id="rId43"/>
    <p:sldId id="697" r:id="rId44"/>
    <p:sldId id="624" r:id="rId45"/>
    <p:sldId id="734" r:id="rId46"/>
    <p:sldId id="267" r:id="rId47"/>
    <p:sldId id="269" r:id="rId48"/>
    <p:sldId id="454" r:id="rId49"/>
    <p:sldId id="456" r:id="rId50"/>
    <p:sldId id="457" r:id="rId51"/>
    <p:sldId id="339" r:id="rId52"/>
    <p:sldId id="585" r:id="rId53"/>
    <p:sldId id="588" r:id="rId54"/>
    <p:sldId id="462" r:id="rId55"/>
    <p:sldId id="643" r:id="rId56"/>
    <p:sldId id="762" r:id="rId57"/>
    <p:sldId id="761" r:id="rId58"/>
    <p:sldId id="342" r:id="rId59"/>
    <p:sldId id="343" r:id="rId60"/>
    <p:sldId id="344" r:id="rId61"/>
    <p:sldId id="699" r:id="rId62"/>
    <p:sldId id="719" r:id="rId63"/>
    <p:sldId id="345" r:id="rId64"/>
    <p:sldId id="413" r:id="rId65"/>
    <p:sldId id="401" r:id="rId66"/>
    <p:sldId id="586" r:id="rId67"/>
    <p:sldId id="496" r:id="rId68"/>
    <p:sldId id="628" r:id="rId69"/>
    <p:sldId id="593" r:id="rId70"/>
    <p:sldId id="592" r:id="rId71"/>
    <p:sldId id="594" r:id="rId72"/>
    <p:sldId id="595" r:id="rId73"/>
    <p:sldId id="497" r:id="rId74"/>
    <p:sldId id="498" r:id="rId75"/>
    <p:sldId id="501" r:id="rId76"/>
    <p:sldId id="644" r:id="rId77"/>
    <p:sldId id="648" r:id="rId78"/>
    <p:sldId id="582" r:id="rId79"/>
    <p:sldId id="583" r:id="rId80"/>
    <p:sldId id="584" r:id="rId81"/>
    <p:sldId id="619" r:id="rId82"/>
    <p:sldId id="620" r:id="rId83"/>
    <p:sldId id="671" r:id="rId84"/>
    <p:sldId id="672" r:id="rId85"/>
    <p:sldId id="670" r:id="rId86"/>
    <p:sldId id="718" r:id="rId87"/>
    <p:sldId id="486" r:id="rId88"/>
    <p:sldId id="605" r:id="rId89"/>
    <p:sldId id="653" r:id="rId90"/>
    <p:sldId id="614" r:id="rId91"/>
    <p:sldId id="682" r:id="rId92"/>
    <p:sldId id="504" r:id="rId93"/>
    <p:sldId id="686" r:id="rId94"/>
    <p:sldId id="423" r:id="rId95"/>
    <p:sldId id="685" r:id="rId96"/>
    <p:sldId id="424" r:id="rId97"/>
    <p:sldId id="540" r:id="rId98"/>
    <p:sldId id="542" r:id="rId99"/>
    <p:sldId id="545" r:id="rId100"/>
    <p:sldId id="642" r:id="rId101"/>
    <p:sldId id="630" r:id="rId102"/>
    <p:sldId id="599" r:id="rId103"/>
    <p:sldId id="631" r:id="rId104"/>
    <p:sldId id="673" r:id="rId105"/>
    <p:sldId id="678" r:id="rId106"/>
    <p:sldId id="675" r:id="rId107"/>
    <p:sldId id="674" r:id="rId108"/>
    <p:sldId id="637" r:id="rId109"/>
    <p:sldId id="658" r:id="rId110"/>
    <p:sldId id="528" r:id="rId111"/>
    <p:sldId id="490" r:id="rId112"/>
    <p:sldId id="634" r:id="rId113"/>
    <p:sldId id="421" r:id="rId114"/>
    <p:sldId id="700" r:id="rId115"/>
    <p:sldId id="735" r:id="rId116"/>
    <p:sldId id="736" r:id="rId117"/>
    <p:sldId id="737" r:id="rId118"/>
  </p:sldIdLst>
  <p:sldSz cx="9144000" cy="6858000" type="screen4x3"/>
  <p:notesSz cx="7315200" cy="9601200"/>
  <p:embeddedFontLst>
    <p:embeddedFont>
      <p:font typeface="Century Gothic" panose="020B0502020202020204" pitchFamily="34" charset="0"/>
      <p:regular r:id="rId121"/>
      <p:bold r:id="rId122"/>
      <p:italic r:id="rId123"/>
      <p:boldItalic r:id="rId124"/>
    </p:embeddedFont>
    <p:embeddedFont>
      <p:font typeface="MT Extra" panose="05050102010205020202" pitchFamily="18" charset="2"/>
      <p:regular r:id="rId125"/>
    </p:embeddedFont>
    <p:embeddedFont>
      <p:font typeface="Helvetica" panose="020B0604020202020204" pitchFamily="34" charset="0"/>
      <p:regular r:id="rId126"/>
      <p:bold r:id="rId127"/>
      <p:italic r:id="rId128"/>
      <p:boldItalic r:id="rId129"/>
    </p:embeddedFont>
    <p:embeddedFont>
      <p:font typeface="Candara" panose="020E0502030303020204" pitchFamily="34" charset="0"/>
      <p:regular r:id="rId130"/>
      <p:bold r:id="rId131"/>
      <p:italic r:id="rId132"/>
      <p:boldItalic r:id="rId133"/>
    </p:embeddedFont>
    <p:embeddedFont>
      <p:font typeface="Calibri" panose="020F0502020204030204" pitchFamily="34" charset="0"/>
      <p:regular r:id="rId134"/>
      <p:bold r:id="rId135"/>
      <p:italic r:id="rId136"/>
      <p:boldItalic r:id="rId137"/>
    </p:embeddedFont>
    <p:embeddedFont>
      <p:font typeface="Book Antiqua" panose="02040602050305030304" pitchFamily="18" charset="0"/>
      <p:regular r:id="rId138"/>
      <p:bold r:id="rId139"/>
      <p:italic r:id="rId140"/>
      <p:boldItalic r:id="rId141"/>
    </p:embeddedFont>
    <p:embeddedFont>
      <p:font typeface="Monotype Sorts" panose="020B0604020202020204" charset="2"/>
      <p:regular r:id="rId142"/>
    </p:embeddedFont>
    <p:embeddedFont>
      <p:font typeface="Cambria Math" panose="02040503050406030204" pitchFamily="18" charset="0"/>
      <p:regular r:id="rId143"/>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00BE"/>
    <a:srgbClr val="98B7D0"/>
    <a:srgbClr val="A8C0D5"/>
    <a:srgbClr val="A7D3FF"/>
    <a:srgbClr val="FFFFFF"/>
    <a:srgbClr val="663300"/>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80" autoAdjust="0"/>
    <p:restoredTop sz="73729" autoAdjust="0"/>
  </p:normalViewPr>
  <p:slideViewPr>
    <p:cSldViewPr snapToGrid="0">
      <p:cViewPr varScale="1">
        <p:scale>
          <a:sx n="65" d="100"/>
          <a:sy n="65" d="100"/>
        </p:scale>
        <p:origin x="1373" y="5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4176"/>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3.fntdata"/><Relationship Id="rId138" Type="http://schemas.openxmlformats.org/officeDocument/2006/relationships/font" Target="fonts/font18.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3.fntdata"/><Relationship Id="rId128" Type="http://schemas.openxmlformats.org/officeDocument/2006/relationships/font" Target="fonts/font8.fntdata"/><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4.fntdata"/><Relationship Id="rId139" Type="http://schemas.openxmlformats.org/officeDocument/2006/relationships/font" Target="fonts/font19.fntdata"/><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font" Target="fonts/font4.fntdata"/><Relationship Id="rId129" Type="http://schemas.openxmlformats.org/officeDocument/2006/relationships/font" Target="fonts/font9.fntdata"/><Relationship Id="rId13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12.fntdata"/><Relationship Id="rId140" Type="http://schemas.openxmlformats.org/officeDocument/2006/relationships/font" Target="fonts/font20.fntdata"/><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2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fntdata"/><Relationship Id="rId130" Type="http://schemas.openxmlformats.org/officeDocument/2006/relationships/font" Target="fonts/font10.fntdata"/><Relationship Id="rId135" Type="http://schemas.openxmlformats.org/officeDocument/2006/relationships/font" Target="fonts/font15.fntdata"/><Relationship Id="rId143"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handoutMaster" Target="handoutMasters/handoutMaster1.xml"/><Relationship Id="rId125" Type="http://schemas.openxmlformats.org/officeDocument/2006/relationships/font" Target="fonts/font5.fntdata"/><Relationship Id="rId141" Type="http://schemas.openxmlformats.org/officeDocument/2006/relationships/font" Target="fonts/font21.fntdata"/><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1.fntdata"/><Relationship Id="rId136"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6.fntdata"/><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fntdata"/><Relationship Id="rId142" Type="http://schemas.openxmlformats.org/officeDocument/2006/relationships/font" Target="fonts/font22.fntdata"/></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02.wmf"/><Relationship Id="rId1" Type="http://schemas.openxmlformats.org/officeDocument/2006/relationships/image" Target="../media/image201.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76.wmf"/><Relationship Id="rId2" Type="http://schemas.openxmlformats.org/officeDocument/2006/relationships/image" Target="../media/image275.wmf"/><Relationship Id="rId1" Type="http://schemas.openxmlformats.org/officeDocument/2006/relationships/image" Target="../media/image2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SavedSearch&amp;searchid=1e2c84112b8e6eda533373prod3data1&amp;database=3&amp;backurl=CID=expertSearchCitationFormat&amp;SEARCHID=1e2c84112b8e6eda533373prod3data1&amp;COUNT=1&amp;database=3"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www.engineeringvillage.org/controller/servlet/Controller?CID=expertSearchCitationFormat&amp;searchWord1=%7bWillis,+Roderick+M.%7d+WN+AU&amp;database=3&amp;yearselect=yearrange&amp;searchtype=Expert&amp;sort=yr" TargetMode="External"/><Relationship Id="rId5" Type="http://schemas.openxmlformats.org/officeDocument/2006/relationships/hyperlink" Target="http://www.engineeringvillage.org/controller/servlet/Controller?CID=expertSearchCitationFormat&amp;RERUN=1e2c84112b8e6eda533373prod3data1&amp;database=3&amp;STEP=1" TargetMode="External"/><Relationship Id="rId4" Type="http://schemas.openxmlformats.org/officeDocument/2006/relationships/hyperlink" Target="http://www.engineeringvillage.org/controller/servlet/Controller?EISESSION=1_1d0d45b12b91939e677293ses4&amp;CID=personalLoginForm&amp;searchid=1e2c84112b8e6eda533373prod3data1&amp;count=1&amp;searchtype=Expert&amp;displaylogin=true&amp;database=3&amp;nexturl=CID=addDeleteSavedSearch&amp;selectvalue=mark&amp;option=EmailAlert&amp;searchid=1e2c84112b8e6eda533373prod3data1&amp;database=3&amp;backurl=CID=expertSearchCitationFormat&amp;SEARCHID=1e2c84112b8e6eda533373prod3data1&amp;COUNT=1&amp;database=3"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confluence.cornell.edu/download/attachments/77267239/Floc+Roll-up.pdf?version=1&amp;modificationDate=1348753684000"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3090775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floc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29</a:t>
            </a:fld>
            <a:endParaRPr lang="en-US"/>
          </a:p>
        </p:txBody>
      </p:sp>
    </p:spTree>
    <p:extLst>
      <p:ext uri="{BB962C8B-B14F-4D97-AF65-F5344CB8AC3E}">
        <p14:creationId xmlns:p14="http://schemas.microsoft.com/office/powerpoint/2010/main" val="545921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a:t>
            </a:r>
            <a:r>
              <a:rPr lang="en-US" baseline="0"/>
              <a:t>two reasons)</a:t>
            </a:r>
          </a:p>
          <a:p>
            <a:endParaRPr lang="en-US" baseline="0"/>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30</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Sludge</a:t>
            </a:r>
            <a:r>
              <a:rPr lang="en-US" baseline="0" dirty="0" smtClean="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31</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37</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91F9C0-F10B-4D55-8442-C0D205C10EC0}" type="slidenum">
              <a:rPr lang="en-US"/>
              <a:pPr/>
              <a:t>40</a:t>
            </a:fld>
            <a:endParaRPr lang="en-US"/>
          </a:p>
        </p:txBody>
      </p:sp>
      <p:sp>
        <p:nvSpPr>
          <p:cNvPr id="452610" name="Rectangle 2"/>
          <p:cNvSpPr>
            <a:spLocks noGrp="1" noRot="1" noChangeAspect="1" noChangeArrowheads="1" noTextEdit="1"/>
          </p:cNvSpPr>
          <p:nvPr>
            <p:ph type="sldImg"/>
          </p:nvPr>
        </p:nvSpPr>
        <p:spPr>
          <a:ln/>
        </p:spPr>
      </p:sp>
      <p:sp>
        <p:nvSpPr>
          <p:cNvPr id="452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influent concentration is 20</a:t>
            </a:r>
            <a:r>
              <a:rPr lang="en-US" baseline="0" dirty="0"/>
              <a:t> mg/L, and floc blanket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42</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43</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83E9E3-F4DC-4D17-99AF-3B906F67CCE2}" type="slidenum">
              <a:rPr lang="en-US"/>
              <a:pPr/>
              <a:t>46</a:t>
            </a:fld>
            <a:endParaRPr lang="en-US"/>
          </a:p>
        </p:txBody>
      </p:sp>
      <p:sp>
        <p:nvSpPr>
          <p:cNvPr id="136194" name="Rectangle 2"/>
          <p:cNvSpPr>
            <a:spLocks noGrp="1" noRot="1" noChangeAspect="1" noChangeArrowheads="1" noTextEdit="1"/>
          </p:cNvSpPr>
          <p:nvPr>
            <p:ph type="sldImg"/>
          </p:nvPr>
        </p:nvSpPr>
        <p:spPr>
          <a:ln/>
        </p:spPr>
      </p:sp>
      <p:sp>
        <p:nvSpPr>
          <p:cNvPr id="13619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966204-54C5-4C03-9F6E-BCB9AA77AB50}" type="slidenum">
              <a:rPr lang="en-US"/>
              <a:pPr/>
              <a:t>47</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0E4F87-DBE0-4F07-940A-E46BAE6FA92B}" type="slidenum">
              <a:rPr lang="en-US"/>
              <a:pPr/>
              <a:t>48</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49</a:t>
            </a:fld>
            <a:endParaRPr lang="en-US"/>
          </a:p>
        </p:txBody>
      </p:sp>
      <p:sp>
        <p:nvSpPr>
          <p:cNvPr id="546818" name="Rectangle 2"/>
          <p:cNvSpPr>
            <a:spLocks noGrp="1" noRot="1" noChangeAspect="1" noChangeArrowheads="1" noTextEdit="1"/>
          </p:cNvSpPr>
          <p:nvPr>
            <p:ph type="sldImg"/>
          </p:nvPr>
        </p:nvSpPr>
        <p:spPr>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50</a:t>
            </a:fld>
            <a:endParaRPr lang="en-US"/>
          </a:p>
        </p:txBody>
      </p:sp>
      <p:sp>
        <p:nvSpPr>
          <p:cNvPr id="552962" name="Rectangle 2"/>
          <p:cNvSpPr>
            <a:spLocks noGrp="1" noRot="1" noChangeAspect="1" noChangeArrowheads="1" noTextEdit="1"/>
          </p:cNvSpPr>
          <p:nvPr>
            <p:ph type="sldImg"/>
          </p:nvPr>
        </p:nvSpPr>
        <p:spPr>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51</a:t>
            </a:fld>
            <a:endParaRPr lang="en-US"/>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Personal communication with Daryl Bond and Frank </a:t>
            </a:r>
            <a:r>
              <a:rPr lang="en-US" dirty="0" err="1"/>
              <a:t>Kulick</a:t>
            </a:r>
            <a:r>
              <a:rPr lang="en-US" dirty="0"/>
              <a:t> of Brentwood Industries</a:t>
            </a:r>
          </a:p>
          <a:p>
            <a:endParaRPr lang="en-US" dirty="0"/>
          </a:p>
          <a:p>
            <a:r>
              <a:rPr lang="en-US" dirty="0"/>
              <a:t>9 records in </a:t>
            </a:r>
            <a:r>
              <a:rPr lang="en-US" dirty="0" err="1"/>
              <a:t>Compendex</a:t>
            </a:r>
            <a:r>
              <a:rPr lang="en-US" dirty="0"/>
              <a:t> for 1884-2010     </a:t>
            </a:r>
            <a:r>
              <a:rPr lang="en-US" dirty="0">
                <a:hlinkClick r:id="rId3" tooltip="Click here to save search"/>
              </a:rPr>
              <a:t>Save Search</a:t>
            </a:r>
            <a:r>
              <a:rPr lang="en-US" dirty="0"/>
              <a:t>  -  </a:t>
            </a:r>
            <a:r>
              <a:rPr lang="en-US" dirty="0">
                <a:hlinkClick r:id="rId4" tooltip="Click here to create alert"/>
              </a:rPr>
              <a:t>Create Alert</a:t>
            </a:r>
            <a:r>
              <a:rPr lang="en-US" dirty="0"/>
              <a:t>  -  </a:t>
            </a:r>
          </a:p>
          <a:p>
            <a:r>
              <a:rPr lang="en-US" dirty="0"/>
              <a:t> </a:t>
            </a:r>
            <a:r>
              <a:rPr lang="en-US" b="1" dirty="0">
                <a:hlinkClick r:id="rId5"/>
              </a:rPr>
              <a:t>((((tube settler) WN ALL)) AND ({water treatment} WN CV))</a:t>
            </a:r>
            <a:r>
              <a:rPr lang="en-US" dirty="0"/>
              <a:t>  </a:t>
            </a:r>
          </a:p>
          <a:p>
            <a:r>
              <a:rPr lang="en-US" b="1" dirty="0"/>
              <a:t>TUBULAR SETTLERS - A TECHNICAL REVIEW.</a:t>
            </a:r>
            <a:r>
              <a:rPr lang="en-US" dirty="0"/>
              <a:t/>
            </a:r>
            <a:br>
              <a:rPr lang="en-US" dirty="0"/>
            </a:br>
            <a:r>
              <a:rPr lang="en-US" dirty="0">
                <a:hlinkClick r:id="rId6"/>
              </a:rPr>
              <a:t>Willis, Roderick M.</a:t>
            </a:r>
            <a:r>
              <a:rPr lang="en-US" dirty="0"/>
              <a:t> </a:t>
            </a:r>
            <a:r>
              <a:rPr lang="en-US" b="1" dirty="0"/>
              <a:t>Source:</a:t>
            </a:r>
            <a:r>
              <a:rPr lang="en-US" dirty="0"/>
              <a:t> </a:t>
            </a:r>
            <a:r>
              <a:rPr lang="en-US" i="1" dirty="0"/>
              <a:t>Journal / American Water Works Association</a:t>
            </a:r>
            <a:r>
              <a:rPr lang="en-US" dirty="0"/>
              <a:t>, v 70, n 6, p 331-335, Jun 1978</a:t>
            </a:r>
            <a:br>
              <a:rPr lang="en-US" dirty="0"/>
            </a:b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53</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3766A6-DEC0-44E9-8291-7841D8349E84}" type="slidenum">
              <a:rPr lang="en-US"/>
              <a:pPr/>
              <a:t>54</a:t>
            </a:fld>
            <a:endParaRPr lang="en-US"/>
          </a:p>
        </p:txBody>
      </p:sp>
      <p:sp>
        <p:nvSpPr>
          <p:cNvPr id="454658" name="Rectangle 2"/>
          <p:cNvSpPr>
            <a:spLocks noGrp="1" noRot="1" noChangeAspect="1" noChangeArrowheads="1" noTextEdit="1"/>
          </p:cNvSpPr>
          <p:nvPr>
            <p:ph type="sldImg"/>
          </p:nvPr>
        </p:nvSpPr>
        <p:spPr>
          <a:ln/>
        </p:spPr>
      </p:sp>
      <p:sp>
        <p:nvSpPr>
          <p:cNvPr id="454659" name="Rectangle 3"/>
          <p:cNvSpPr>
            <a:spLocks noGrp="1" noChangeArrowheads="1"/>
          </p:cNvSpPr>
          <p:nvPr>
            <p:ph type="body" idx="1"/>
          </p:nvPr>
        </p:nvSpPr>
        <p:spPr/>
        <p:txBody>
          <a:bodyPr/>
          <a:lstStyle/>
          <a:p>
            <a:r>
              <a:rPr lang="es-HN" dirty="0" err="1"/>
              <a:t>Give</a:t>
            </a:r>
            <a:r>
              <a:rPr lang="es-HN" baseline="0" dirty="0"/>
              <a:t> </a:t>
            </a:r>
            <a:r>
              <a:rPr lang="es-HN" baseline="0" dirty="0" err="1"/>
              <a:t>the</a:t>
            </a:r>
            <a:r>
              <a:rPr lang="es-HN" baseline="0" dirty="0"/>
              <a:t> </a:t>
            </a:r>
            <a:r>
              <a:rPr lang="es-HN" baseline="0" dirty="0" err="1"/>
              <a:t>two</a:t>
            </a:r>
            <a:r>
              <a:rPr lang="es-HN" baseline="0" dirty="0"/>
              <a:t> </a:t>
            </a:r>
            <a:r>
              <a:rPr lang="es-HN" baseline="0" dirty="0" err="1"/>
              <a:t>reasons</a:t>
            </a:r>
            <a:r>
              <a:rPr lang="es-HN" baseline="0" dirty="0"/>
              <a:t> </a:t>
            </a:r>
            <a:r>
              <a:rPr lang="es-HN" baseline="0" dirty="0" err="1"/>
              <a:t>why</a:t>
            </a:r>
            <a:r>
              <a:rPr lang="es-HN" baseline="0" dirty="0"/>
              <a:t> </a:t>
            </a:r>
            <a:r>
              <a:rPr lang="es-HN" baseline="0" dirty="0" err="1"/>
              <a:t>water</a:t>
            </a:r>
            <a:r>
              <a:rPr lang="es-HN" baseline="0" dirty="0"/>
              <a:t> </a:t>
            </a:r>
            <a:r>
              <a:rPr lang="es-HN" baseline="0" dirty="0" err="1"/>
              <a:t>accelerates</a:t>
            </a:r>
            <a:r>
              <a:rPr lang="es-HN" baseline="0" dirty="0"/>
              <a:t> </a:t>
            </a:r>
            <a:r>
              <a:rPr lang="es-HN" baseline="0" dirty="0" err="1"/>
              <a:t>when</a:t>
            </a:r>
            <a:r>
              <a:rPr lang="es-HN" baseline="0" dirty="0"/>
              <a:t> </a:t>
            </a:r>
            <a:r>
              <a:rPr lang="es-HN" baseline="0" dirty="0" err="1"/>
              <a:t>it</a:t>
            </a:r>
            <a:r>
              <a:rPr lang="es-HN" baseline="0" dirty="0"/>
              <a:t> </a:t>
            </a:r>
            <a:r>
              <a:rPr lang="es-HN" baseline="0" dirty="0" err="1"/>
              <a:t>enters</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settlers</a:t>
            </a:r>
            <a:r>
              <a:rPr lang="es-HN" baseline="0" dirty="0"/>
              <a:t>. </a:t>
            </a:r>
          </a:p>
          <a:p>
            <a:pPr marL="228600" indent="-228600">
              <a:buAutoNum type="arabicParenR"/>
            </a:pPr>
            <a:r>
              <a:rPr lang="es-HN" baseline="0" dirty="0" err="1"/>
              <a:t>It</a:t>
            </a:r>
            <a:r>
              <a:rPr lang="es-HN" baseline="0" dirty="0"/>
              <a:t> has </a:t>
            </a:r>
            <a:r>
              <a:rPr lang="es-HN" baseline="0" dirty="0" err="1"/>
              <a:t>less</a:t>
            </a:r>
            <a:r>
              <a:rPr lang="es-HN" baseline="0" dirty="0"/>
              <a:t> </a:t>
            </a:r>
            <a:r>
              <a:rPr lang="es-HN" baseline="0" dirty="0" err="1"/>
              <a:t>cross</a:t>
            </a:r>
            <a:r>
              <a:rPr lang="es-HN" baseline="0" dirty="0"/>
              <a:t> </a:t>
            </a:r>
            <a:r>
              <a:rPr lang="es-HN" baseline="0" dirty="0" err="1"/>
              <a:t>sectional</a:t>
            </a:r>
            <a:r>
              <a:rPr lang="es-HN" baseline="0" dirty="0"/>
              <a:t> </a:t>
            </a:r>
            <a:r>
              <a:rPr lang="es-HN" baseline="0" dirty="0" err="1"/>
              <a:t>area</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space</a:t>
            </a:r>
            <a:r>
              <a:rPr lang="es-HN" baseline="0" dirty="0"/>
              <a:t> </a:t>
            </a:r>
            <a:r>
              <a:rPr lang="es-HN" baseline="0" dirty="0" err="1"/>
              <a:t>occupied</a:t>
            </a:r>
            <a:r>
              <a:rPr lang="es-HN" baseline="0" dirty="0"/>
              <a:t> </a:t>
            </a:r>
            <a:r>
              <a:rPr lang="es-HN" baseline="0" dirty="0" err="1"/>
              <a:t>by</a:t>
            </a:r>
            <a:r>
              <a:rPr lang="es-HN" baseline="0" dirty="0"/>
              <a:t> </a:t>
            </a:r>
            <a:r>
              <a:rPr lang="es-HN" baseline="0" dirty="0" err="1"/>
              <a:t>the</a:t>
            </a:r>
            <a:r>
              <a:rPr lang="es-HN" baseline="0" dirty="0"/>
              <a:t> </a:t>
            </a:r>
            <a:r>
              <a:rPr lang="es-HN" baseline="0" dirty="0" err="1"/>
              <a:t>plate</a:t>
            </a:r>
            <a:r>
              <a:rPr lang="es-HN" baseline="0" dirty="0"/>
              <a:t> </a:t>
            </a:r>
            <a:r>
              <a:rPr lang="es-HN" baseline="0" dirty="0" err="1"/>
              <a:t>settler</a:t>
            </a:r>
            <a:r>
              <a:rPr lang="es-HN" baseline="0" dirty="0"/>
              <a:t> material</a:t>
            </a:r>
          </a:p>
          <a:p>
            <a:pPr marL="228600" indent="-228600">
              <a:buAutoNum type="arabicParenR"/>
            </a:pPr>
            <a:r>
              <a:rPr lang="es-HN" baseline="0" dirty="0" err="1"/>
              <a:t>It</a:t>
            </a:r>
            <a:r>
              <a:rPr lang="es-HN" baseline="0" dirty="0"/>
              <a:t> </a:t>
            </a:r>
            <a:r>
              <a:rPr lang="es-HN" baseline="0" err="1"/>
              <a:t>must</a:t>
            </a:r>
            <a:r>
              <a:rPr lang="es-HN" baseline="0"/>
              <a:t> maintained </a:t>
            </a:r>
            <a:r>
              <a:rPr lang="es-HN" baseline="0" dirty="0" err="1"/>
              <a:t>the</a:t>
            </a:r>
            <a:r>
              <a:rPr lang="es-HN" baseline="0" dirty="0"/>
              <a:t> </a:t>
            </a:r>
            <a:r>
              <a:rPr lang="es-HN" baseline="0" dirty="0" err="1"/>
              <a:t>same</a:t>
            </a:r>
            <a:r>
              <a:rPr lang="es-HN" baseline="0" dirty="0"/>
              <a:t> vertical </a:t>
            </a:r>
            <a:r>
              <a:rPr lang="es-HN" baseline="0" dirty="0" err="1"/>
              <a:t>flow</a:t>
            </a:r>
            <a:r>
              <a:rPr lang="es-HN" baseline="0" dirty="0"/>
              <a:t> </a:t>
            </a:r>
            <a:r>
              <a:rPr lang="es-HN" baseline="0" dirty="0" err="1"/>
              <a:t>velocity</a:t>
            </a:r>
            <a:r>
              <a:rPr lang="es-HN" baseline="0" dirty="0"/>
              <a:t> and </a:t>
            </a:r>
            <a:r>
              <a:rPr lang="es-HN" baseline="0" dirty="0" err="1"/>
              <a:t>it</a:t>
            </a:r>
            <a:r>
              <a:rPr lang="es-HN" baseline="0" dirty="0"/>
              <a:t> </a:t>
            </a:r>
            <a:r>
              <a:rPr lang="es-HN" baseline="0" dirty="0" err="1"/>
              <a:t>must</a:t>
            </a:r>
            <a:r>
              <a:rPr lang="es-HN" baseline="0" dirty="0"/>
              <a:t> </a:t>
            </a:r>
            <a:r>
              <a:rPr lang="es-HN" baseline="0" dirty="0" err="1"/>
              <a:t>also</a:t>
            </a:r>
            <a:r>
              <a:rPr lang="es-HN" baseline="0" dirty="0"/>
              <a:t> </a:t>
            </a:r>
            <a:r>
              <a:rPr lang="es-HN" baseline="0" dirty="0" err="1"/>
              <a:t>add</a:t>
            </a:r>
            <a:r>
              <a:rPr lang="es-HN" baseline="0" dirty="0"/>
              <a:t> a horizontal </a:t>
            </a:r>
            <a:r>
              <a:rPr lang="es-HN" baseline="0" dirty="0" err="1"/>
              <a:t>component</a:t>
            </a:r>
            <a:r>
              <a:rPr lang="es-HN" baseline="0" dirty="0"/>
              <a:t> </a:t>
            </a:r>
            <a:r>
              <a:rPr lang="es-HN" baseline="0" dirty="0" err="1"/>
              <a:t>due</a:t>
            </a:r>
            <a:r>
              <a:rPr lang="es-HN" baseline="0" dirty="0"/>
              <a:t> </a:t>
            </a:r>
            <a:r>
              <a:rPr lang="es-HN" baseline="0" dirty="0" err="1"/>
              <a:t>to</a:t>
            </a:r>
            <a:r>
              <a:rPr lang="es-HN" baseline="0" dirty="0"/>
              <a:t> </a:t>
            </a:r>
            <a:r>
              <a:rPr lang="es-HN" baseline="0" dirty="0" err="1"/>
              <a:t>the</a:t>
            </a:r>
            <a:r>
              <a:rPr lang="es-HN" baseline="0" dirty="0"/>
              <a:t> </a:t>
            </a:r>
            <a:r>
              <a:rPr lang="es-HN" baseline="0" dirty="0" err="1"/>
              <a:t>slope</a:t>
            </a:r>
            <a:r>
              <a:rPr lang="es-HN" baseline="0" dirty="0"/>
              <a:t> of </a:t>
            </a:r>
            <a:r>
              <a:rPr lang="es-HN" baseline="0" dirty="0" err="1"/>
              <a:t>the</a:t>
            </a:r>
            <a:r>
              <a:rPr lang="es-HN" baseline="0" dirty="0"/>
              <a:t> </a:t>
            </a:r>
            <a:r>
              <a:rPr lang="es-HN" baseline="0" dirty="0" err="1"/>
              <a:t>plates</a:t>
            </a:r>
            <a:r>
              <a:rPr lang="es-HN" baseline="0" dirty="0"/>
              <a:t>.</a:t>
            </a:r>
            <a:endParaRPr lang="es-H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Perhaps</a:t>
            </a:r>
            <a:r>
              <a:rPr lang="en-US" baseline="0" dirty="0" smtClean="0"/>
              <a:t> it is time to redesign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56</a:t>
            </a:fld>
            <a:endParaRPr lang="en-US"/>
          </a:p>
        </p:txBody>
      </p:sp>
    </p:spTree>
    <p:extLst>
      <p:ext uri="{BB962C8B-B14F-4D97-AF65-F5344CB8AC3E}">
        <p14:creationId xmlns:p14="http://schemas.microsoft.com/office/powerpoint/2010/main" val="27487111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58</a:t>
            </a:fld>
            <a:endParaRPr lang="en-US"/>
          </a:p>
        </p:txBody>
      </p:sp>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59</a:t>
            </a:fld>
            <a:endParaRPr lang="en-US"/>
          </a:p>
        </p:txBody>
      </p:sp>
      <p:sp>
        <p:nvSpPr>
          <p:cNvPr id="207874" name="Rectangle 2"/>
          <p:cNvSpPr>
            <a:spLocks noGrp="1" noRot="1" noChangeAspect="1" noChangeArrowheads="1" noTextEdit="1"/>
          </p:cNvSpPr>
          <p:nvPr>
            <p:ph type="sldImg"/>
          </p:nvPr>
        </p:nvSpPr>
        <p:spPr>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910AC-1E36-48E5-9F93-360B3860E333}" type="slidenum">
              <a:rPr lang="en-US"/>
              <a:pPr/>
              <a:t>60</a:t>
            </a:fld>
            <a:endParaRPr lang="en-US"/>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CE47D1-2C68-4013-874A-4727CEB0C1CC}" type="slidenum">
              <a:rPr lang="en-US"/>
              <a:pPr/>
              <a:t>62</a:t>
            </a:fld>
            <a:endParaRPr lang="en-US"/>
          </a:p>
        </p:txBody>
      </p:sp>
      <p:sp>
        <p:nvSpPr>
          <p:cNvPr id="198658" name="Rectangle 2"/>
          <p:cNvSpPr>
            <a:spLocks noGrp="1" noRot="1" noChangeAspect="1" noChangeArrowheads="1" noTextEdit="1"/>
          </p:cNvSpPr>
          <p:nvPr>
            <p:ph type="sldImg"/>
          </p:nvPr>
        </p:nvSpPr>
        <p:spPr>
          <a:ln/>
        </p:spPr>
      </p:sp>
      <p:sp>
        <p:nvSpPr>
          <p:cNvPr id="19865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981341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87E256-E8B3-419D-B7B3-9ECB8E44C5E0}" type="slidenum">
              <a:rPr lang="en-US"/>
              <a:pPr/>
              <a:t>63</a:t>
            </a:fld>
            <a:endParaRPr 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836C1-5A07-4E78-A260-6F6578F84920}" type="slidenum">
              <a:rPr lang="en-US"/>
              <a:pPr/>
              <a:t>64</a:t>
            </a:fld>
            <a:endParaRPr lang="en-US"/>
          </a:p>
        </p:txBody>
      </p:sp>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36B8FF3-0CB3-49B0-A888-5D9936170308}" type="slidenum">
              <a:rPr lang="en-US"/>
              <a:pPr/>
              <a:t>65</a:t>
            </a:fld>
            <a:endParaRPr lang="en-US"/>
          </a:p>
        </p:txBody>
      </p:sp>
      <p:sp>
        <p:nvSpPr>
          <p:cNvPr id="390146" name="Rectangle 2"/>
          <p:cNvSpPr>
            <a:spLocks noGrp="1" noRot="1" noChangeAspect="1" noChangeArrowheads="1" noTextEdit="1"/>
          </p:cNvSpPr>
          <p:nvPr>
            <p:ph type="sldImg"/>
          </p:nvPr>
        </p:nvSpPr>
        <p:spPr>
          <a:ln/>
        </p:spPr>
      </p:sp>
      <p:sp>
        <p:nvSpPr>
          <p:cNvPr id="3901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01731"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q</a:t>
            </a:r>
            <a:r>
              <a:rPr lang="en-US" baseline="0" dirty="0"/>
              <a:t> is flow per unit width</a:t>
            </a:r>
          </a:p>
          <a:p>
            <a:r>
              <a:rPr lang="en-US" baseline="0" dirty="0"/>
              <a:t>u is fluid velocity as a function of location</a:t>
            </a:r>
          </a:p>
          <a:p>
            <a:r>
              <a:rPr lang="en-US" baseline="0" dirty="0"/>
              <a:t>S is spacing between the plates</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bwMode="auto">
          <a:xfrm>
            <a:off x="1257300" y="720725"/>
            <a:ext cx="4800600" cy="3600450"/>
          </a:xfrm>
          <a:prstGeom prst="rect">
            <a:avLst/>
          </a:prstGeom>
          <a:noFill/>
          <a:ln>
            <a:solidFill>
              <a:srgbClr val="000000"/>
            </a:solidFill>
            <a:miter lim="800000"/>
            <a:headEnd/>
            <a:tailEnd/>
          </a:ln>
        </p:spPr>
      </p:sp>
      <p:sp>
        <p:nvSpPr>
          <p:cNvPr id="216067" name="Rectangle 3"/>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
            </a:r>
            <a:r>
              <a:rPr lang="en-US" baseline="0" dirty="0"/>
              <a:t> is floc diameter</a:t>
            </a:r>
          </a:p>
          <a:p>
            <a:r>
              <a:rPr lang="en-US" dirty="0"/>
              <a:t>What happens when floc slides down to high shear zone?</a:t>
            </a:r>
          </a:p>
        </p:txBody>
      </p:sp>
      <p:sp>
        <p:nvSpPr>
          <p:cNvPr id="4" name="Slide Number Placeholder 3"/>
          <p:cNvSpPr>
            <a:spLocks noGrp="1"/>
          </p:cNvSpPr>
          <p:nvPr>
            <p:ph type="sldNum" sz="quarter" idx="10"/>
          </p:nvPr>
        </p:nvSpPr>
        <p:spPr/>
        <p:txBody>
          <a:bodyPr/>
          <a:lstStyle/>
          <a:p>
            <a:fld id="{4680736C-C557-4F27-A92F-FA435A243315}" type="slidenum">
              <a:rPr lang="en-US" smtClean="0"/>
              <a:pPr/>
              <a:t>73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If we use a spacing</a:t>
            </a:r>
            <a:r>
              <a:rPr lang="en-US" baseline="0" dirty="0"/>
              <a:t> that is smaller than this plot, then particles that reliably make it to the plate end up not being removed because the are rolled out the top! This is the minimum spacing that will not cause a reduction in performance. </a:t>
            </a:r>
          </a:p>
          <a:p>
            <a:endParaRPr lang="en-US" baseline="0" dirty="0"/>
          </a:p>
          <a:p>
            <a:r>
              <a:rPr lang="en-US" baseline="0" dirty="0"/>
              <a:t>Note that as </a:t>
            </a:r>
            <a:r>
              <a:rPr lang="en-US" baseline="0" dirty="0" err="1"/>
              <a:t>Vt</a:t>
            </a:r>
            <a:r>
              <a:rPr lang="en-US" baseline="0" dirty="0"/>
              <a:t> goes up, that S decreases. This means that larger flocs slide down more easily.</a:t>
            </a:r>
            <a:endParaRPr lang="en-US" dirty="0"/>
          </a:p>
          <a:p>
            <a:endParaRPr lang="en-US" dirty="0"/>
          </a:p>
          <a:p>
            <a:endParaRPr lang="en-US" dirty="0"/>
          </a:p>
          <a:p>
            <a:r>
              <a:rPr lang="en-US" dirty="0"/>
              <a:t>This is the minimum spacing</a:t>
            </a:r>
            <a:r>
              <a:rPr lang="en-US" baseline="0" dirty="0"/>
              <a:t> to be able to capture particle with a sedimentation velocity of Vt. At smaller </a:t>
            </a:r>
            <a:r>
              <a:rPr lang="en-US" baseline="0" dirty="0" err="1"/>
              <a:t>spacings</a:t>
            </a:r>
            <a:r>
              <a:rPr lang="en-US" baseline="0" dirty="0"/>
              <a:t> </a:t>
            </a:r>
            <a:r>
              <a:rPr lang="en-US" baseline="0" dirty="0" err="1"/>
              <a:t>flocs</a:t>
            </a:r>
            <a:r>
              <a:rPr lang="en-US" baseline="0" dirty="0"/>
              <a:t> with a sedimentation velocity of </a:t>
            </a:r>
            <a:r>
              <a:rPr lang="en-US" baseline="0" dirty="0" err="1"/>
              <a:t>Vt</a:t>
            </a:r>
            <a:r>
              <a:rPr lang="en-US" baseline="0" dirty="0"/>
              <a:t> will roll up.</a:t>
            </a:r>
          </a:p>
          <a:p>
            <a:r>
              <a:rPr lang="en-US" baseline="0" dirty="0"/>
              <a:t>Is there a clearer way to plot this or some non dimensional way to show these results to make design easier? </a:t>
            </a:r>
          </a:p>
          <a:p>
            <a:endParaRPr lang="en-US" baseline="0" dirty="0"/>
          </a:p>
          <a:p>
            <a:r>
              <a:rPr lang="en-US" baseline="0" dirty="0"/>
              <a:t>How will this information be used in a design process?</a:t>
            </a:r>
          </a:p>
          <a:p>
            <a:r>
              <a:rPr lang="en-US" baseline="0" dirty="0"/>
              <a:t>First given the </a:t>
            </a:r>
            <a:r>
              <a:rPr lang="en-US" baseline="0" dirty="0" err="1"/>
              <a:t>Vupplate</a:t>
            </a:r>
            <a:r>
              <a:rPr lang="en-US" baseline="0" dirty="0"/>
              <a:t> and the target capture velocity we can find a </a:t>
            </a:r>
            <a:r>
              <a:rPr lang="en-US" baseline="0" dirty="0" err="1"/>
              <a:t>minumum</a:t>
            </a:r>
            <a:r>
              <a:rPr lang="en-US" baseline="0" dirty="0"/>
              <a:t> S.</a:t>
            </a:r>
          </a:p>
          <a:p>
            <a:r>
              <a:rPr lang="en-US" baseline="0" dirty="0"/>
              <a:t>Then given an actual design S we can use the capture velocity equation to get a plate length.</a:t>
            </a:r>
          </a:p>
          <a:p>
            <a:endParaRPr lang="en-US" baseline="0" dirty="0"/>
          </a:p>
          <a:p>
            <a:r>
              <a:rPr lang="en-US" baseline="0" dirty="0"/>
              <a:t>Or… It doesn’t work to use the ratio of </a:t>
            </a:r>
            <a:r>
              <a:rPr lang="en-US" baseline="0" dirty="0" err="1"/>
              <a:t>Vt</a:t>
            </a:r>
            <a:r>
              <a:rPr lang="en-US" baseline="0" dirty="0"/>
              <a:t>/</a:t>
            </a:r>
            <a:r>
              <a:rPr lang="en-US" baseline="0" dirty="0" err="1"/>
              <a:t>VupPlate</a:t>
            </a:r>
            <a:r>
              <a:rPr lang="en-US" baseline="0" dirty="0"/>
              <a:t> because </a:t>
            </a:r>
            <a:r>
              <a:rPr lang="en-US" baseline="0" dirty="0" err="1"/>
              <a:t>Vt</a:t>
            </a:r>
            <a:r>
              <a:rPr lang="en-US" baseline="0" dirty="0"/>
              <a:t> is also in the other term in the equation.</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Arial" charset="0"/>
                <a:ea typeface="+mn-ea"/>
                <a:cs typeface="+mn-cs"/>
                <a:hlinkClick r:id="rId3"/>
              </a:rPr>
              <a:t>Floc Roll-up and its Implications for the Spacing of Inclined Settlers Matthew W. Hurst, Michael J. Adelman, Monroe L. Weber-Shirk, \\Tanya S. </a:t>
            </a:r>
            <a:r>
              <a:rPr lang="en-US" sz="1200" b="0" i="0" kern="1200" dirty="0" err="1">
                <a:solidFill>
                  <a:schemeClr val="tx1"/>
                </a:solidFill>
                <a:latin typeface="Arial" charset="0"/>
                <a:ea typeface="+mn-ea"/>
                <a:cs typeface="+mn-cs"/>
                <a:hlinkClick r:id="rId3"/>
              </a:rPr>
              <a:t>Cabrito</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Cosme</a:t>
            </a:r>
            <a:r>
              <a:rPr lang="en-US" sz="1200" b="0" i="0" kern="1200" dirty="0">
                <a:solidFill>
                  <a:schemeClr val="tx1"/>
                </a:solidFill>
                <a:latin typeface="Arial" charset="0"/>
                <a:ea typeface="+mn-ea"/>
                <a:cs typeface="+mn-cs"/>
                <a:hlinkClick r:id="rId3"/>
              </a:rPr>
              <a:t> </a:t>
            </a:r>
            <a:r>
              <a:rPr lang="en-US" sz="1200" b="0" i="0" kern="1200" dirty="0" err="1">
                <a:solidFill>
                  <a:schemeClr val="tx1"/>
                </a:solidFill>
                <a:latin typeface="Arial" charset="0"/>
                <a:ea typeface="+mn-ea"/>
                <a:cs typeface="+mn-cs"/>
                <a:hlinkClick r:id="rId3"/>
              </a:rPr>
              <a:t>Somogyi</a:t>
            </a:r>
            <a:r>
              <a:rPr lang="en-US" sz="1200" b="0" i="0" kern="1200" dirty="0">
                <a:solidFill>
                  <a:schemeClr val="tx1"/>
                </a:solidFill>
                <a:latin typeface="Arial" charset="0"/>
                <a:ea typeface="+mn-ea"/>
                <a:cs typeface="+mn-cs"/>
                <a:hlinkClick r:id="rId3"/>
              </a:rPr>
              <a:t>, and Leonard W. Lion. Journal of Environmental Engineering, submitted (2012)</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sedimentation tank.</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blankets.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shear is acting on both plates. The pressure drop</a:t>
            </a:r>
            <a:r>
              <a:rPr lang="en-US" baseline="0" dirty="0"/>
              <a:t> is due to the shear on the plates. The areas over which the shear and pressure act are different. As the space between the plates decreases the area over which the pressure is acting decreases too. Thus the pressure increases for two reasons. Area decreases and shear increases.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79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sets the maximum velocity in the space above</a:t>
            </a:r>
            <a:r>
              <a:rPr lang="en-US" baseline="0" dirty="0"/>
              <a:t> the plates settlers.</a:t>
            </a:r>
          </a:p>
          <a:p>
            <a:endParaRPr lang="en-US" dirty="0"/>
          </a:p>
          <a:p>
            <a:r>
              <a:rPr lang="en-US" dirty="0"/>
              <a:t>The lack of significant head loss through plate settlers means that any turbulence</a:t>
            </a:r>
            <a:r>
              <a:rPr lang="en-US" baseline="0" dirty="0"/>
              <a:t> or mean velocities in the bottom of the </a:t>
            </a:r>
            <a:r>
              <a:rPr lang="en-US" baseline="0" dirty="0" err="1"/>
              <a:t>sed</a:t>
            </a:r>
            <a:r>
              <a:rPr lang="en-US" baseline="0" dirty="0"/>
              <a:t> tank will propagate through the plate settlers and result in non uniform distribution of flow between plates. In order to obtain reasonable uniform flow we need the velocities below the plate settlers to be close to 1 mm/s even if we use closely spaced plates. This is a daunting challenge given that the </a:t>
            </a:r>
            <a:r>
              <a:rPr lang="en-US" baseline="0" dirty="0" err="1"/>
              <a:t>upflow</a:t>
            </a:r>
            <a:r>
              <a:rPr lang="en-US" baseline="0" dirty="0"/>
              <a:t> velocity is 1 mm/s and given that the velocity coming from the inlet manifold ports is on the order of 100 mm/s (and thus turbulent eddies with velocities that are order 10 mm/s).  The distance between the manifold ports and the bottom of the plate settlers will result in significant energy dissipation. The fact that AguaClara </a:t>
            </a:r>
            <a:r>
              <a:rPr lang="en-US" baseline="0" dirty="0" err="1"/>
              <a:t>sed</a:t>
            </a:r>
            <a:r>
              <a:rPr lang="en-US" baseline="0" dirty="0"/>
              <a:t> tanks are shallower than conventional design means that we need to understand and perhaps take additional steps to minimize velocities at the inlets of the plate settlers. </a:t>
            </a:r>
          </a:p>
          <a:p>
            <a:endParaRPr lang="en-US" baseline="0" dirty="0"/>
          </a:p>
          <a:p>
            <a:r>
              <a:rPr lang="en-US" sz="1200" dirty="0"/>
              <a:t>The AguaClara team is working to reduce velocities in the bottom of the </a:t>
            </a:r>
            <a:r>
              <a:rPr lang="en-US" sz="1200" dirty="0" err="1"/>
              <a:t>sed</a:t>
            </a:r>
            <a:r>
              <a:rPr lang="en-US" sz="1200" dirty="0"/>
              <a:t> tank by improving the design of the inlet manifold.</a:t>
            </a:r>
            <a:r>
              <a:rPr lang="en-US" sz="1200" baseline="0" dirty="0"/>
              <a:t> The team is also evaluating the performance of small diameter tube settlers to confirm that there aren’t any other unforeseen problems caused by reducing the separation between the plate settlers.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83</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87</a:t>
            </a:fld>
            <a:endParaRPr lang="en-US"/>
          </a:p>
        </p:txBody>
      </p:sp>
      <p:sp>
        <p:nvSpPr>
          <p:cNvPr id="578562" name="Rectangle 2"/>
          <p:cNvSpPr>
            <a:spLocks noGrp="1" noRot="1" noChangeAspect="1" noChangeArrowheads="1" noTextEdit="1"/>
          </p:cNvSpPr>
          <p:nvPr>
            <p:ph type="sldImg"/>
          </p:nvPr>
        </p:nvSpPr>
        <p:spPr>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89</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94</a:t>
            </a:fld>
            <a:endParaRPr lang="en-US"/>
          </a:p>
        </p:txBody>
      </p:sp>
      <p:sp>
        <p:nvSpPr>
          <p:cNvPr id="445442" name="Rectangle 2"/>
          <p:cNvSpPr>
            <a:spLocks noGrp="1" noRot="1" noChangeAspect="1" noChangeArrowheads="1" noTextEdit="1"/>
          </p:cNvSpPr>
          <p:nvPr>
            <p:ph type="sldImg"/>
          </p:nvPr>
        </p:nvSpPr>
        <p:spPr>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96</a:t>
            </a:fld>
            <a:endParaRPr lang="en-US"/>
          </a:p>
        </p:txBody>
      </p:sp>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haven’t</a:t>
            </a:r>
            <a:r>
              <a:rPr lang="en-US" baseline="0" dirty="0" smtClean="0"/>
              <a:t> been able to find literature that demonstrates this effect.</a:t>
            </a:r>
          </a:p>
          <a:p>
            <a:r>
              <a:rPr lang="en-US" baseline="0" dirty="0" smtClean="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18</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98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100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102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Flocs go down hill the whole</a:t>
            </a:r>
            <a:r>
              <a:rPr lang="en-US" baseline="0" dirty="0"/>
              <a:t> way to the </a:t>
            </a:r>
            <a:r>
              <a:rPr lang="en-US" baseline="0" dirty="0" err="1"/>
              <a:t>sed</a:t>
            </a:r>
            <a:r>
              <a:rPr lang="en-US" baseline="0" dirty="0"/>
              <a:t> tank. Then they are </a:t>
            </a:r>
            <a:r>
              <a:rPr lang="en-US" baseline="0" dirty="0" err="1"/>
              <a:t>resuspended</a:t>
            </a:r>
            <a:r>
              <a:rPr lang="en-US" baseline="0" dirty="0"/>
              <a:t> until they land in the floc hopper and then it is down hill again to the plant drain.</a:t>
            </a:r>
          </a:p>
          <a:p>
            <a:r>
              <a:rPr lang="en-US" baseline="0" dirty="0"/>
              <a:t>There is only one place in the </a:t>
            </a:r>
            <a:r>
              <a:rPr lang="en-US" baseline="0" dirty="0" err="1"/>
              <a:t>sed</a:t>
            </a:r>
            <a:r>
              <a:rPr lang="en-US" baseline="0" dirty="0"/>
              <a:t> tank where flocs are </a:t>
            </a:r>
            <a:r>
              <a:rPr lang="en-US" baseline="0" dirty="0" err="1"/>
              <a:t>resuspended</a:t>
            </a:r>
            <a:r>
              <a:rPr lang="en-US" baseline="0"/>
              <a:t>.</a:t>
            </a:r>
            <a:endParaRPr lang="en-US"/>
          </a:p>
        </p:txBody>
      </p:sp>
      <p:sp>
        <p:nvSpPr>
          <p:cNvPr id="4" name="Slide Number Placeholder 3"/>
          <p:cNvSpPr>
            <a:spLocks noGrp="1"/>
          </p:cNvSpPr>
          <p:nvPr>
            <p:ph type="sldNum" sz="quarter" idx="10"/>
          </p:nvPr>
        </p:nvSpPr>
        <p:spPr/>
        <p:txBody>
          <a:bodyPr/>
          <a:lstStyle/>
          <a:p>
            <a:fld id="{4680736C-C557-4F27-A92F-FA435A243315}" type="slidenum">
              <a:rPr lang="en-US" smtClean="0"/>
              <a:pPr/>
              <a:t>108</a:t>
            </a:fld>
            <a:endParaRPr lang="en-US"/>
          </a:p>
        </p:txBody>
      </p:sp>
    </p:spTree>
    <p:extLst>
      <p:ext uri="{BB962C8B-B14F-4D97-AF65-F5344CB8AC3E}">
        <p14:creationId xmlns:p14="http://schemas.microsoft.com/office/powerpoint/2010/main" val="21835310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9E499D3B-F392-4872-A3D5-D521E1EEF78F}" type="slidenum">
              <a:rPr lang="en-US">
                <a:latin typeface="Arial" pitchFamily="34" charset="0"/>
              </a:rPr>
              <a:pPr/>
              <a:t>110</a:t>
            </a:fld>
            <a:endParaRPr lang="en-US">
              <a:latin typeface="Arial" pitchFamily="34" charset="0"/>
            </a:endParaRPr>
          </a:p>
        </p:txBody>
      </p:sp>
      <p:sp>
        <p:nvSpPr>
          <p:cNvPr id="47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7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r>
              <a:rPr lang="es-HN" dirty="0" err="1"/>
              <a:t>Why</a:t>
            </a:r>
            <a:r>
              <a:rPr lang="es-HN" dirty="0"/>
              <a:t> </a:t>
            </a:r>
            <a:r>
              <a:rPr lang="es-HN" dirty="0" err="1"/>
              <a:t>does</a:t>
            </a:r>
            <a:r>
              <a:rPr lang="es-HN" dirty="0"/>
              <a:t> </a:t>
            </a:r>
            <a:r>
              <a:rPr lang="es-HN" dirty="0" err="1"/>
              <a:t>the</a:t>
            </a:r>
            <a:r>
              <a:rPr lang="es-HN" dirty="0"/>
              <a:t> </a:t>
            </a:r>
            <a:r>
              <a:rPr lang="es-HN" dirty="0" err="1"/>
              <a:t>plug</a:t>
            </a:r>
            <a:r>
              <a:rPr lang="es-HN" baseline="0" dirty="0"/>
              <a:t> </a:t>
            </a:r>
            <a:r>
              <a:rPr lang="es-HN" baseline="0" dirty="0" err="1"/>
              <a:t>have</a:t>
            </a:r>
            <a:r>
              <a:rPr lang="es-HN" baseline="0" dirty="0"/>
              <a:t> a vertical </a:t>
            </a:r>
            <a:r>
              <a:rPr lang="es-HN" baseline="0" dirty="0" err="1"/>
              <a:t>tube</a:t>
            </a:r>
            <a:r>
              <a:rPr lang="es-HN" baseline="0" dirty="0"/>
              <a:t>? </a:t>
            </a:r>
            <a:r>
              <a:rPr lang="es-HN" baseline="0" dirty="0" err="1"/>
              <a:t>Serves</a:t>
            </a:r>
            <a:r>
              <a:rPr lang="es-HN" baseline="0" dirty="0"/>
              <a:t> as a </a:t>
            </a:r>
            <a:r>
              <a:rPr lang="es-HN" baseline="0" dirty="0" err="1"/>
              <a:t>handle</a:t>
            </a:r>
            <a:r>
              <a:rPr lang="es-HN" baseline="0" dirty="0"/>
              <a:t> and </a:t>
            </a:r>
            <a:r>
              <a:rPr lang="es-HN" baseline="0" dirty="0" err="1"/>
              <a:t>an</a:t>
            </a:r>
            <a:r>
              <a:rPr lang="es-HN" baseline="0" dirty="0"/>
              <a:t> air </a:t>
            </a:r>
            <a:r>
              <a:rPr lang="es-HN" baseline="0" dirty="0" err="1"/>
              <a:t>vent</a:t>
            </a:r>
            <a:r>
              <a:rPr lang="es-HN" baseline="0" dirty="0"/>
              <a:t>.</a:t>
            </a:r>
            <a:endParaRPr lang="es-HN"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111</a:t>
            </a:fld>
            <a:endParaRPr lang="en-US"/>
          </a:p>
        </p:txBody>
      </p:sp>
      <p:sp>
        <p:nvSpPr>
          <p:cNvPr id="576514" name="Rectangle 2"/>
          <p:cNvSpPr>
            <a:spLocks noGrp="1" noRot="1" noChangeAspect="1" noChangeArrowheads="1" noTextEdit="1"/>
          </p:cNvSpPr>
          <p:nvPr>
            <p:ph type="sldImg"/>
          </p:nvPr>
        </p:nvSpPr>
        <p:spPr>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113</a:t>
            </a:fld>
            <a:endParaRPr lang="en-US"/>
          </a:p>
        </p:txBody>
      </p:sp>
      <p:sp>
        <p:nvSpPr>
          <p:cNvPr id="441346" name="Rectangle 2"/>
          <p:cNvSpPr>
            <a:spLocks noGrp="1" noRot="1" noChangeAspect="1" noChangeArrowheads="1" noTextEdit="1"/>
          </p:cNvSpPr>
          <p:nvPr>
            <p:ph type="sldImg"/>
          </p:nvPr>
        </p:nvSpPr>
        <p:spPr>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adding this much </a:t>
            </a:r>
            <a:r>
              <a:rPr lang="en-US" dirty="0" err="1"/>
              <a:t>Gtheta</a:t>
            </a:r>
            <a:r>
              <a:rPr lang="en-US" dirty="0"/>
              <a:t> to the flocculator would not</a:t>
            </a:r>
            <a:r>
              <a:rPr lang="en-US" baseline="0" dirty="0"/>
              <a:t> have helped so much. So there is something else going on here. </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Perhaps it is because it is at a much lower G and thus there is an opportunity for all flocs to grow again.</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Tapered</a:t>
            </a:r>
            <a:r>
              <a:rPr lang="en-US" baseline="0" dirty="0"/>
              <a:t> flocculation?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high concentration of flocs provides many opportunities for clay particles to collide with big flocs. But are those collisions successful? Unknown.</a:t>
            </a:r>
            <a:endParaRPr lang="en-US" dirty="0"/>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117</a:t>
            </a:fld>
            <a:endParaRPr lang="en-US"/>
          </a:p>
        </p:txBody>
      </p:sp>
    </p:spTree>
    <p:extLst>
      <p:ext uri="{BB962C8B-B14F-4D97-AF65-F5344CB8AC3E}">
        <p14:creationId xmlns:p14="http://schemas.microsoft.com/office/powerpoint/2010/main" val="2213490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2366549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24</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does the floc blanket remove  small particles?</a:t>
            </a:r>
          </a:p>
          <a:p>
            <a:r>
              <a:rPr lang="en-US" baseline="0" dirty="0"/>
              <a:t>Are plate settlers needed after a floc blanket?</a:t>
            </a:r>
          </a:p>
          <a:p>
            <a:r>
              <a:rPr lang="en-US" baseline="0" dirty="0"/>
              <a:t>What determines how fast the floc/water interface rises? 100mg/L*1mm/s = 3000 mg/L * x mm/s</a:t>
            </a:r>
          </a:p>
          <a:p>
            <a:r>
              <a:rPr lang="en-US" baseline="0" dirty="0"/>
              <a:t>Why might a floc blanket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a:t>
            </a:r>
            <a:r>
              <a:rPr lang="en-US" baseline="0"/>
              <a:t>floc blanket?</a:t>
            </a:r>
          </a:p>
          <a:p>
            <a:endParaRPr lang="en-US" baseline="0" dirty="0"/>
          </a:p>
          <a:p>
            <a:r>
              <a:rPr lang="en-US" baseline="0" dirty="0"/>
              <a:t>It’s a filter</a:t>
            </a:r>
          </a:p>
          <a:p>
            <a:r>
              <a:rPr lang="en-US" baseline="0" dirty="0"/>
              <a:t>It’s a flocculator</a:t>
            </a:r>
          </a:p>
          <a:p>
            <a:r>
              <a:rPr lang="en-US" baseline="0" dirty="0"/>
              <a:t>Wait, filters and flocculators are really quite similar. (particles colliding and attaching)</a:t>
            </a:r>
          </a:p>
          <a:p>
            <a:r>
              <a:rPr lang="en-US" baseline="0" dirty="0"/>
              <a:t>New question: which flocs are active and which flocs are inactive in the floc blanket?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25</a:t>
            </a:fld>
            <a:endParaRPr lang="en-US"/>
          </a:p>
        </p:txBody>
      </p:sp>
    </p:spTree>
    <p:extLst>
      <p:ext uri="{BB962C8B-B14F-4D97-AF65-F5344CB8AC3E}">
        <p14:creationId xmlns:p14="http://schemas.microsoft.com/office/powerpoint/2010/main" val="4035217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26</a:t>
            </a:fld>
            <a:endParaRPr lang="en-US"/>
          </a:p>
        </p:txBody>
      </p:sp>
    </p:spTree>
    <p:extLst>
      <p:ext uri="{BB962C8B-B14F-4D97-AF65-F5344CB8AC3E}">
        <p14:creationId xmlns:p14="http://schemas.microsoft.com/office/powerpoint/2010/main" val="2680675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8B9773DC-30E4-4D7B-BE39-DC7A60F52E3C}"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
        <p:nvSpPr>
          <p:cNvPr id="7" name="Action Button: Home 6">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88E6053-4874-4BBB-9D80-74C558C9E45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
        <p:nvSpPr>
          <p:cNvPr id="8" name="Action Button: Home 7">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
        <p:nvSpPr>
          <p:cNvPr id="10" name="Action Button: Home 9">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
        <p:nvSpPr>
          <p:cNvPr id="6" name="Action Button: Home 5">
            <a:hlinkClick r:id="rId2" action="ppaction://hlinksldjump" highlightClick="1"/>
          </p:cNvPr>
          <p:cNvSpPr/>
          <p:nvPr userDrawn="1"/>
        </p:nvSpPr>
        <p:spPr bwMode="auto">
          <a:xfrm>
            <a:off x="0" y="0"/>
            <a:ext cx="202019" cy="287079"/>
          </a:xfrm>
          <a:prstGeom prst="actionButtonHom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30/12/2019</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305326079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4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40.w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44.jpeg"/><Relationship Id="rId2" Type="http://schemas.openxmlformats.org/officeDocument/2006/relationships/image" Target="../media/image243.jpeg"/><Relationship Id="rId1" Type="http://schemas.openxmlformats.org/officeDocument/2006/relationships/slideLayout" Target="../slideLayouts/slideLayout6.xml"/><Relationship Id="rId4" Type="http://schemas.openxmlformats.org/officeDocument/2006/relationships/image" Target="../media/image245.jpeg"/></Relationships>
</file>

<file path=ppt/slides/_rels/slide105.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249.jpeg"/><Relationship Id="rId2" Type="http://schemas.openxmlformats.org/officeDocument/2006/relationships/image" Target="../media/image248.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image" Target="../media/image250.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image" Target="../media/image252.jpeg"/><Relationship Id="rId1" Type="http://schemas.openxmlformats.org/officeDocument/2006/relationships/slideLayout" Target="../slideLayouts/slideLayout6.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54.png"/><Relationship Id="rId7" Type="http://schemas.openxmlformats.org/officeDocument/2006/relationships/image" Target="../media/image257.wmf"/><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56.png"/><Relationship Id="rId5" Type="http://schemas.openxmlformats.org/officeDocument/2006/relationships/slide" Target="slide58.xml"/><Relationship Id="rId4" Type="http://schemas.openxmlformats.org/officeDocument/2006/relationships/image" Target="../media/image255.png"/></Relationships>
</file>

<file path=ppt/slides/_rels/slide1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3.png"/><Relationship Id="rId3" Type="http://schemas.openxmlformats.org/officeDocument/2006/relationships/tags" Target="../tags/tag188.xml"/><Relationship Id="rId7" Type="http://schemas.openxmlformats.org/officeDocument/2006/relationships/slideLayout" Target="../slideLayouts/slideLayout6.xml"/><Relationship Id="rId12" Type="http://schemas.openxmlformats.org/officeDocument/2006/relationships/image" Target="../media/image262.png"/><Relationship Id="rId2" Type="http://schemas.openxmlformats.org/officeDocument/2006/relationships/tags" Target="../tags/tag187.xml"/><Relationship Id="rId1" Type="http://schemas.openxmlformats.org/officeDocument/2006/relationships/tags" Target="../tags/tag186.xml"/><Relationship Id="rId6" Type="http://schemas.openxmlformats.org/officeDocument/2006/relationships/tags" Target="../tags/tag191.xml"/><Relationship Id="rId11" Type="http://schemas.openxmlformats.org/officeDocument/2006/relationships/image" Target="../media/image261.png"/><Relationship Id="rId5" Type="http://schemas.openxmlformats.org/officeDocument/2006/relationships/tags" Target="../tags/tag190.xml"/><Relationship Id="rId10" Type="http://schemas.openxmlformats.org/officeDocument/2006/relationships/image" Target="../media/image260.png"/><Relationship Id="rId4" Type="http://schemas.openxmlformats.org/officeDocument/2006/relationships/tags" Target="../tags/tag189.xml"/><Relationship Id="rId9" Type="http://schemas.openxmlformats.org/officeDocument/2006/relationships/image" Target="../media/image259.png"/></Relationships>
</file>

<file path=ppt/slides/_rels/slide116.xml.rels><?xml version="1.0" encoding="UTF-8" standalone="yes"?>
<Relationships xmlns="http://schemas.openxmlformats.org/package/2006/relationships"><Relationship Id="rId8" Type="http://schemas.openxmlformats.org/officeDocument/2006/relationships/tags" Target="../tags/tag199.xml"/><Relationship Id="rId18" Type="http://schemas.openxmlformats.org/officeDocument/2006/relationships/image" Target="../media/image264.png"/><Relationship Id="rId26" Type="http://schemas.openxmlformats.org/officeDocument/2006/relationships/image" Target="../media/image271.png"/><Relationship Id="rId3" Type="http://schemas.openxmlformats.org/officeDocument/2006/relationships/tags" Target="../tags/tag194.xml"/><Relationship Id="rId21" Type="http://schemas.openxmlformats.org/officeDocument/2006/relationships/image" Target="../media/image266.png"/><Relationship Id="rId7" Type="http://schemas.openxmlformats.org/officeDocument/2006/relationships/tags" Target="../tags/tag198.xml"/><Relationship Id="rId12" Type="http://schemas.openxmlformats.org/officeDocument/2006/relationships/slideLayout" Target="../slideLayouts/slideLayout6.xml"/><Relationship Id="rId17" Type="http://schemas.openxmlformats.org/officeDocument/2006/relationships/image" Target="../media/image2020.png"/><Relationship Id="rId25" Type="http://schemas.openxmlformats.org/officeDocument/2006/relationships/image" Target="../media/image270.png"/><Relationship Id="rId2" Type="http://schemas.openxmlformats.org/officeDocument/2006/relationships/tags" Target="../tags/tag193.xml"/><Relationship Id="rId20" Type="http://schemas.openxmlformats.org/officeDocument/2006/relationships/image" Target="../media/image265.png"/><Relationship Id="rId1" Type="http://schemas.openxmlformats.org/officeDocument/2006/relationships/tags" Target="../tags/tag192.xml"/><Relationship Id="rId6" Type="http://schemas.openxmlformats.org/officeDocument/2006/relationships/tags" Target="../tags/tag197.xml"/><Relationship Id="rId11" Type="http://schemas.openxmlformats.org/officeDocument/2006/relationships/tags" Target="../tags/tag202.xml"/><Relationship Id="rId24" Type="http://schemas.openxmlformats.org/officeDocument/2006/relationships/image" Target="../media/image269.png"/><Relationship Id="rId5" Type="http://schemas.openxmlformats.org/officeDocument/2006/relationships/tags" Target="../tags/tag196.xml"/><Relationship Id="rId23" Type="http://schemas.openxmlformats.org/officeDocument/2006/relationships/image" Target="../media/image268.png"/><Relationship Id="rId28" Type="http://schemas.openxmlformats.org/officeDocument/2006/relationships/image" Target="../media/image273.png"/><Relationship Id="rId10" Type="http://schemas.openxmlformats.org/officeDocument/2006/relationships/tags" Target="../tags/tag201.xml"/><Relationship Id="rId19" Type="http://schemas.openxmlformats.org/officeDocument/2006/relationships/image" Target="../media/image262.png"/><Relationship Id="rId4" Type="http://schemas.openxmlformats.org/officeDocument/2006/relationships/tags" Target="../tags/tag195.xml"/><Relationship Id="rId9" Type="http://schemas.openxmlformats.org/officeDocument/2006/relationships/tags" Target="../tags/tag200.xml"/><Relationship Id="rId22" Type="http://schemas.openxmlformats.org/officeDocument/2006/relationships/image" Target="../media/image267.png"/><Relationship Id="rId27" Type="http://schemas.openxmlformats.org/officeDocument/2006/relationships/image" Target="../media/image272.png"/></Relationships>
</file>

<file path=ppt/slides/_rels/slide117.xml.rels><?xml version="1.0" encoding="UTF-8" standalone="yes"?>
<Relationships xmlns="http://schemas.openxmlformats.org/package/2006/relationships"><Relationship Id="rId8" Type="http://schemas.openxmlformats.org/officeDocument/2006/relationships/image" Target="../media/image275.wmf"/><Relationship Id="rId3" Type="http://schemas.openxmlformats.org/officeDocument/2006/relationships/slideLayout" Target="../slideLayouts/slideLayout6.xml"/><Relationship Id="rId7" Type="http://schemas.openxmlformats.org/officeDocument/2006/relationships/oleObject" Target="file:///C:\Users\mw24\Google%20Drive\Mathcad%2015%20files\Floc%20blanket%20G.xmcd\Selection%20435%20427%20731%20648" TargetMode="External"/><Relationship Id="rId2" Type="http://schemas.openxmlformats.org/officeDocument/2006/relationships/tags" Target="../tags/tag203.xml"/><Relationship Id="rId1" Type="http://schemas.openxmlformats.org/officeDocument/2006/relationships/vmlDrawing" Target="../drawings/vmlDrawing8.vml"/><Relationship Id="rId6" Type="http://schemas.openxmlformats.org/officeDocument/2006/relationships/image" Target="../media/image274.wmf"/><Relationship Id="rId11" Type="http://schemas.openxmlformats.org/officeDocument/2006/relationships/image" Target="../media/image270.png"/><Relationship Id="rId5" Type="http://schemas.openxmlformats.org/officeDocument/2006/relationships/oleObject" Target="file:///C:\Users\mw24\Google%20Drive\Mathcad%2015%20files\Floc%20blanket%20G.xmcd\Selection%2019%20419%20297%20640" TargetMode="External"/><Relationship Id="rId10" Type="http://schemas.openxmlformats.org/officeDocument/2006/relationships/image" Target="../media/image276.wmf"/><Relationship Id="rId4" Type="http://schemas.openxmlformats.org/officeDocument/2006/relationships/notesSlide" Target="../notesSlides/notesSlide57.xml"/><Relationship Id="rId9"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notesSlide" Target="../notesSlides/notesSlide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49.xml"/><Relationship Id="rId18" Type="http://schemas.openxmlformats.org/officeDocument/2006/relationships/image" Target="../media/image12.emf"/><Relationship Id="rId3" Type="http://schemas.openxmlformats.org/officeDocument/2006/relationships/image" Target="../media/image3.png"/><Relationship Id="rId7" Type="http://schemas.openxmlformats.org/officeDocument/2006/relationships/slide" Target="slide3.xml"/><Relationship Id="rId12" Type="http://schemas.openxmlformats.org/officeDocument/2006/relationships/image" Target="../media/image9.png"/><Relationship Id="rId17" Type="http://schemas.openxmlformats.org/officeDocument/2006/relationships/slide" Target="slide33.xml"/><Relationship Id="rId2" Type="http://schemas.openxmlformats.org/officeDocument/2006/relationships/slide" Target="slide67.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slide" Target="slide42.xml"/><Relationship Id="rId5" Type="http://schemas.openxmlformats.org/officeDocument/2006/relationships/slide" Target="slide40.xml"/><Relationship Id="rId15" Type="http://schemas.openxmlformats.org/officeDocument/2006/relationships/slide" Target="slide87.xml"/><Relationship Id="rId10" Type="http://schemas.openxmlformats.org/officeDocument/2006/relationships/image" Target="../media/image8.emf"/><Relationship Id="rId19" Type="http://schemas.openxmlformats.org/officeDocument/2006/relationships/slide" Target="slide58.xml"/><Relationship Id="rId4" Type="http://schemas.openxmlformats.org/officeDocument/2006/relationships/image" Target="../media/image4.png"/><Relationship Id="rId9" Type="http://schemas.openxmlformats.org/officeDocument/2006/relationships/image" Target="../media/image7.png"/><Relationship Id="rId1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hyperlink" Target="https://www.youtube.com/watch?v=vZ2f6mduEl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tags" Target="../tags/tag6.xml"/><Relationship Id="rId7" Type="http://schemas.openxmlformats.org/officeDocument/2006/relationships/image" Target="../media/image42.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2.jpeg"/><Relationship Id="rId5" Type="http://schemas.openxmlformats.org/officeDocument/2006/relationships/notesSlide" Target="../notesSlides/notesSlide11.xml"/><Relationship Id="rId4" Type="http://schemas.openxmlformats.org/officeDocument/2006/relationships/slideLayout" Target="../slideLayouts/slideLayout2.xm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www.youtube.com/watch?v=UNhygQov69Q"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9.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3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hyperlink" Target="http://youtu.be/bQgMdkO0qUA" TargetMode="Externa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0.png"/><Relationship Id="rId4"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300.png"/><Relationship Id="rId2" Type="http://schemas.openxmlformats.org/officeDocument/2006/relationships/image" Target="../media/image61.jpeg"/><Relationship Id="rId1" Type="http://schemas.openxmlformats.org/officeDocument/2006/relationships/slideLayout" Target="../slideLayouts/slideLayout6.xml"/><Relationship Id="rId6" Type="http://schemas.openxmlformats.org/officeDocument/2006/relationships/image" Target="../media/image219.png"/><Relationship Id="rId5" Type="http://schemas.openxmlformats.org/officeDocument/2006/relationships/image" Target="../media/image2090.png"/><Relationship Id="rId4" Type="http://schemas.openxmlformats.org/officeDocument/2006/relationships/image" Target="../media/image20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64.png"/><Relationship Id="rId5" Type="http://schemas.openxmlformats.org/officeDocument/2006/relationships/image" Target="../media/image63.jpeg"/><Relationship Id="rId4" Type="http://schemas.openxmlformats.org/officeDocument/2006/relationships/notesSlide" Target="../notesSlides/notesSlide17.xml"/></Relationships>
</file>

<file path=ppt/slides/_rels/slide4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slideLayout" Target="../slideLayouts/slideLayout2.xml"/><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tags" Target="../tags/tag9.xml"/><Relationship Id="rId21" Type="http://schemas.openxmlformats.org/officeDocument/2006/relationships/image" Target="../media/image72.png"/><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image" Target="../media/image68.png"/><Relationship Id="rId25" Type="http://schemas.openxmlformats.org/officeDocument/2006/relationships/image" Target="../media/image76.png"/><Relationship Id="rId2" Type="http://schemas.openxmlformats.org/officeDocument/2006/relationships/tags" Target="../tags/tag8.xml"/><Relationship Id="rId16" Type="http://schemas.openxmlformats.org/officeDocument/2006/relationships/image" Target="../media/image67.png"/><Relationship Id="rId20" Type="http://schemas.openxmlformats.org/officeDocument/2006/relationships/image" Target="../media/image71.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24" Type="http://schemas.openxmlformats.org/officeDocument/2006/relationships/image" Target="../media/image75.png"/><Relationship Id="rId5" Type="http://schemas.openxmlformats.org/officeDocument/2006/relationships/tags" Target="../tags/tag11.xml"/><Relationship Id="rId15" Type="http://schemas.openxmlformats.org/officeDocument/2006/relationships/image" Target="../media/image66.png"/><Relationship Id="rId23" Type="http://schemas.openxmlformats.org/officeDocument/2006/relationships/image" Target="../media/image74.png"/><Relationship Id="rId10" Type="http://schemas.openxmlformats.org/officeDocument/2006/relationships/tags" Target="../tags/tag16.xml"/><Relationship Id="rId19" Type="http://schemas.openxmlformats.org/officeDocument/2006/relationships/image" Target="../media/image70.png"/><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notesSlide" Target="../notesSlides/notesSlide18.xml"/><Relationship Id="rId22" Type="http://schemas.openxmlformats.org/officeDocument/2006/relationships/image" Target="../media/image73.png"/></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1.png"/><Relationship Id="rId3" Type="http://schemas.openxmlformats.org/officeDocument/2006/relationships/tags" Target="../tags/tag20.xml"/><Relationship Id="rId7" Type="http://schemas.openxmlformats.org/officeDocument/2006/relationships/notesSlide" Target="../notesSlides/notesSlide19.xml"/><Relationship Id="rId12" Type="http://schemas.openxmlformats.org/officeDocument/2006/relationships/image" Target="../media/image80.png"/><Relationship Id="rId2" Type="http://schemas.openxmlformats.org/officeDocument/2006/relationships/tags" Target="../tags/tag19.xml"/><Relationship Id="rId1" Type="http://schemas.openxmlformats.org/officeDocument/2006/relationships/vmlDrawing" Target="../drawings/vmlDrawing2.vml"/><Relationship Id="rId6" Type="http://schemas.openxmlformats.org/officeDocument/2006/relationships/slideLayout" Target="../slideLayouts/slideLayout6.xml"/><Relationship Id="rId11" Type="http://schemas.openxmlformats.org/officeDocument/2006/relationships/image" Target="../media/image74.png"/><Relationship Id="rId5" Type="http://schemas.openxmlformats.org/officeDocument/2006/relationships/tags" Target="../tags/tag22.xml"/><Relationship Id="rId10" Type="http://schemas.openxmlformats.org/officeDocument/2006/relationships/image" Target="../media/image79.png"/><Relationship Id="rId4" Type="http://schemas.openxmlformats.org/officeDocument/2006/relationships/tags" Target="../tags/tag21.xml"/><Relationship Id="rId9" Type="http://schemas.openxmlformats.org/officeDocument/2006/relationships/image" Target="../media/image78.emf"/></Relationships>
</file>

<file path=ppt/slides/_rels/slide4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slideLayout" Target="../slideLayouts/slideLayout6.xml"/><Relationship Id="rId7" Type="http://schemas.openxmlformats.org/officeDocument/2006/relationships/image" Target="../media/image8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83.wmf"/><Relationship Id="rId5" Type="http://schemas.openxmlformats.org/officeDocument/2006/relationships/image" Target="../media/image82.emf"/><Relationship Id="rId4" Type="http://schemas.openxmlformats.org/officeDocument/2006/relationships/notesSlide" Target="../notesSlides/notesSlide20.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21.xml"/><Relationship Id="rId13" Type="http://schemas.openxmlformats.org/officeDocument/2006/relationships/image" Target="../media/image88.png"/><Relationship Id="rId3" Type="http://schemas.openxmlformats.org/officeDocument/2006/relationships/tags" Target="../tags/tag26.xml"/><Relationship Id="rId7" Type="http://schemas.openxmlformats.org/officeDocument/2006/relationships/slideLayout" Target="../slideLayouts/slideLayout2.xml"/><Relationship Id="rId12" Type="http://schemas.openxmlformats.org/officeDocument/2006/relationships/image" Target="../media/image87.wmf"/><Relationship Id="rId17" Type="http://schemas.openxmlformats.org/officeDocument/2006/relationships/image" Target="../media/image92.png"/><Relationship Id="rId2" Type="http://schemas.openxmlformats.org/officeDocument/2006/relationships/tags" Target="../tags/tag25.xml"/><Relationship Id="rId16" Type="http://schemas.openxmlformats.org/officeDocument/2006/relationships/image" Target="../media/image91.png"/><Relationship Id="rId1" Type="http://schemas.openxmlformats.org/officeDocument/2006/relationships/vmlDrawing" Target="../drawings/vmlDrawing3.vml"/><Relationship Id="rId6" Type="http://schemas.openxmlformats.org/officeDocument/2006/relationships/tags" Target="../tags/tag29.xml"/><Relationship Id="rId11" Type="http://schemas.openxmlformats.org/officeDocument/2006/relationships/oleObject" Target="../embeddings/oleObject4.bin"/><Relationship Id="rId5" Type="http://schemas.openxmlformats.org/officeDocument/2006/relationships/tags" Target="../tags/tag28.xml"/><Relationship Id="rId15" Type="http://schemas.openxmlformats.org/officeDocument/2006/relationships/image" Target="../media/image90.png"/><Relationship Id="rId10" Type="http://schemas.openxmlformats.org/officeDocument/2006/relationships/image" Target="../media/image86.wmf"/><Relationship Id="rId4" Type="http://schemas.openxmlformats.org/officeDocument/2006/relationships/tags" Target="../tags/tag27.xml"/><Relationship Id="rId9" Type="http://schemas.openxmlformats.org/officeDocument/2006/relationships/oleObject" Target="../embeddings/oleObject3.bin"/><Relationship Id="rId1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tags" Target="../tags/tag32.xml"/><Relationship Id="rId7" Type="http://schemas.openxmlformats.org/officeDocument/2006/relationships/notesSlide" Target="../notesSlides/notesSlide22.xml"/><Relationship Id="rId12" Type="http://schemas.openxmlformats.org/officeDocument/2006/relationships/image" Target="../media/image91.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slideLayout" Target="../slideLayouts/slideLayout2.xml"/><Relationship Id="rId11" Type="http://schemas.openxmlformats.org/officeDocument/2006/relationships/image" Target="../media/image90.png"/><Relationship Id="rId5" Type="http://schemas.openxmlformats.org/officeDocument/2006/relationships/tags" Target="../tags/tag34.xml"/><Relationship Id="rId10" Type="http://schemas.openxmlformats.org/officeDocument/2006/relationships/image" Target="../media/image89.png"/><Relationship Id="rId4" Type="http://schemas.openxmlformats.org/officeDocument/2006/relationships/tags" Target="../tags/tag33.xml"/><Relationship Id="rId9" Type="http://schemas.openxmlformats.org/officeDocument/2006/relationships/image" Target="../media/image88.png"/></Relationships>
</file>

<file path=ppt/slides/_rels/slide51.xml.rels><?xml version="1.0" encoding="UTF-8" standalone="yes"?>
<Relationships xmlns="http://schemas.openxmlformats.org/package/2006/relationships"><Relationship Id="rId3" Type="http://schemas.openxmlformats.org/officeDocument/2006/relationships/hyperlink" Target="http://www.abebooks.com/servlet/SearchResults?an=Christopher+R.+Schulz,Daniel+A.+Okun&amp;cm_sp=det-_-bdp-_-author"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www.brentwoodindustries.com/water-wastewater-products/tube-settlers/"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37.xml"/><Relationship Id="rId7" Type="http://schemas.openxmlformats.org/officeDocument/2006/relationships/image" Target="../media/image14.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notesSlide" Target="../notesSlides/notesSlide25.xml"/><Relationship Id="rId11" Type="http://schemas.openxmlformats.org/officeDocument/2006/relationships/image" Target="../media/image96.png"/><Relationship Id="rId5" Type="http://schemas.openxmlformats.org/officeDocument/2006/relationships/slideLayout" Target="../slideLayouts/slideLayout6.xml"/><Relationship Id="rId10" Type="http://schemas.openxmlformats.org/officeDocument/2006/relationships/image" Target="../media/image95.png"/><Relationship Id="rId4" Type="http://schemas.openxmlformats.org/officeDocument/2006/relationships/tags" Target="../tags/tag38.xml"/><Relationship Id="rId9" Type="http://schemas.openxmlformats.org/officeDocument/2006/relationships/image" Target="../media/image9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image" Target="../media/image97.png"/><Relationship Id="rId18" Type="http://schemas.openxmlformats.org/officeDocument/2006/relationships/image" Target="../media/image103.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98.png"/><Relationship Id="rId17" Type="http://schemas.openxmlformats.org/officeDocument/2006/relationships/image" Target="../media/image102.png"/><Relationship Id="rId2" Type="http://schemas.openxmlformats.org/officeDocument/2006/relationships/tags" Target="../tags/tag41.xml"/><Relationship Id="rId16" Type="http://schemas.openxmlformats.org/officeDocument/2006/relationships/image" Target="../media/image101.pn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3.png"/><Relationship Id="rId5" Type="http://schemas.openxmlformats.org/officeDocument/2006/relationships/tags" Target="../tags/tag44.xml"/><Relationship Id="rId15" Type="http://schemas.openxmlformats.org/officeDocument/2006/relationships/image" Target="../media/image100.png"/><Relationship Id="rId10" Type="http://schemas.openxmlformats.org/officeDocument/2006/relationships/notesSlide" Target="../notesSlides/notesSlide27.xml"/><Relationship Id="rId19" Type="http://schemas.openxmlformats.org/officeDocument/2006/relationships/image" Target="../media/image104.png"/><Relationship Id="rId4" Type="http://schemas.openxmlformats.org/officeDocument/2006/relationships/tags" Target="../tags/tag43.xml"/><Relationship Id="rId9" Type="http://schemas.openxmlformats.org/officeDocument/2006/relationships/slideLayout" Target="../slideLayouts/slideLayout6.xml"/><Relationship Id="rId14" Type="http://schemas.openxmlformats.org/officeDocument/2006/relationships/image" Target="../media/image99.png"/></Relationships>
</file>

<file path=ppt/slides/_rels/slide59.xml.rels><?xml version="1.0" encoding="UTF-8" standalone="yes"?>
<Relationships xmlns="http://schemas.openxmlformats.org/package/2006/relationships"><Relationship Id="rId8" Type="http://schemas.openxmlformats.org/officeDocument/2006/relationships/tags" Target="../tags/tag55.xml"/><Relationship Id="rId13" Type="http://schemas.openxmlformats.org/officeDocument/2006/relationships/image" Target="../media/image107.png"/><Relationship Id="rId18" Type="http://schemas.openxmlformats.org/officeDocument/2006/relationships/image" Target="../media/image110.png"/><Relationship Id="rId3" Type="http://schemas.openxmlformats.org/officeDocument/2006/relationships/tags" Target="../tags/tag50.xml"/><Relationship Id="rId7" Type="http://schemas.openxmlformats.org/officeDocument/2006/relationships/tags" Target="../tags/tag54.xml"/><Relationship Id="rId12" Type="http://schemas.openxmlformats.org/officeDocument/2006/relationships/image" Target="../media/image106.png"/><Relationship Id="rId17" Type="http://schemas.openxmlformats.org/officeDocument/2006/relationships/image" Target="../media/image109.png"/><Relationship Id="rId2" Type="http://schemas.openxmlformats.org/officeDocument/2006/relationships/tags" Target="../tags/tag49.xml"/><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105.wmf"/><Relationship Id="rId5" Type="http://schemas.openxmlformats.org/officeDocument/2006/relationships/tags" Target="../tags/tag52.xml"/><Relationship Id="rId15" Type="http://schemas.openxmlformats.org/officeDocument/2006/relationships/image" Target="../media/image101.png"/><Relationship Id="rId10" Type="http://schemas.openxmlformats.org/officeDocument/2006/relationships/notesSlide" Target="../notesSlides/notesSlide28.xml"/><Relationship Id="rId19" Type="http://schemas.openxmlformats.org/officeDocument/2006/relationships/image" Target="../media/image111.png"/><Relationship Id="rId4" Type="http://schemas.openxmlformats.org/officeDocument/2006/relationships/tags" Target="../tags/tag51.xml"/><Relationship Id="rId9" Type="http://schemas.openxmlformats.org/officeDocument/2006/relationships/slideLayout" Target="../slideLayouts/slideLayout6.xml"/><Relationship Id="rId14" Type="http://schemas.openxmlformats.org/officeDocument/2006/relationships/image" Target="../media/image100.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tags" Target="../tags/tag63.xml"/><Relationship Id="rId13" Type="http://schemas.openxmlformats.org/officeDocument/2006/relationships/image" Target="../media/image97.png"/><Relationship Id="rId18" Type="http://schemas.openxmlformats.org/officeDocument/2006/relationships/image" Target="../media/image116.png"/><Relationship Id="rId3" Type="http://schemas.openxmlformats.org/officeDocument/2006/relationships/tags" Target="../tags/tag58.xml"/><Relationship Id="rId21" Type="http://schemas.openxmlformats.org/officeDocument/2006/relationships/image" Target="../media/image102.png"/><Relationship Id="rId7" Type="http://schemas.openxmlformats.org/officeDocument/2006/relationships/tags" Target="../tags/tag62.xml"/><Relationship Id="rId12" Type="http://schemas.openxmlformats.org/officeDocument/2006/relationships/notesSlide" Target="../notesSlides/notesSlide29.xml"/><Relationship Id="rId17" Type="http://schemas.openxmlformats.org/officeDocument/2006/relationships/image" Target="../media/image115.png"/><Relationship Id="rId2" Type="http://schemas.openxmlformats.org/officeDocument/2006/relationships/tags" Target="../tags/tag57.xml"/><Relationship Id="rId16" Type="http://schemas.openxmlformats.org/officeDocument/2006/relationships/image" Target="../media/image114.png"/><Relationship Id="rId20" Type="http://schemas.openxmlformats.org/officeDocument/2006/relationships/image" Target="../media/image118.png"/><Relationship Id="rId1" Type="http://schemas.openxmlformats.org/officeDocument/2006/relationships/tags" Target="../tags/tag56.xml"/><Relationship Id="rId6" Type="http://schemas.openxmlformats.org/officeDocument/2006/relationships/tags" Target="../tags/tag61.xml"/><Relationship Id="rId11" Type="http://schemas.openxmlformats.org/officeDocument/2006/relationships/slideLayout" Target="../slideLayouts/slideLayout6.xml"/><Relationship Id="rId5" Type="http://schemas.openxmlformats.org/officeDocument/2006/relationships/tags" Target="../tags/tag60.xml"/><Relationship Id="rId15" Type="http://schemas.openxmlformats.org/officeDocument/2006/relationships/image" Target="../media/image113.png"/><Relationship Id="rId10" Type="http://schemas.openxmlformats.org/officeDocument/2006/relationships/tags" Target="../tags/tag65.xml"/><Relationship Id="rId19" Type="http://schemas.openxmlformats.org/officeDocument/2006/relationships/image" Target="../media/image117.png"/><Relationship Id="rId4" Type="http://schemas.openxmlformats.org/officeDocument/2006/relationships/tags" Target="../tags/tag59.xml"/><Relationship Id="rId9" Type="http://schemas.openxmlformats.org/officeDocument/2006/relationships/tags" Target="../tags/tag64.xml"/><Relationship Id="rId14" Type="http://schemas.openxmlformats.org/officeDocument/2006/relationships/image" Target="../media/image98.png"/><Relationship Id="rId22" Type="http://schemas.openxmlformats.org/officeDocument/2006/relationships/image" Target="../media/image103.png"/></Relationships>
</file>

<file path=ppt/slides/_rels/slide61.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png"/><Relationship Id="rId3" Type="http://schemas.openxmlformats.org/officeDocument/2006/relationships/tags" Target="../tags/tag68.xml"/><Relationship Id="rId7" Type="http://schemas.openxmlformats.org/officeDocument/2006/relationships/slideLayout" Target="../slideLayouts/slideLayout6.xml"/><Relationship Id="rId12" Type="http://schemas.openxmlformats.org/officeDocument/2006/relationships/image" Target="../media/image110.png"/><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22.png"/><Relationship Id="rId5" Type="http://schemas.openxmlformats.org/officeDocument/2006/relationships/tags" Target="../tags/tag70.xml"/><Relationship Id="rId10" Type="http://schemas.openxmlformats.org/officeDocument/2006/relationships/image" Target="../media/image121.png"/><Relationship Id="rId4" Type="http://schemas.openxmlformats.org/officeDocument/2006/relationships/tags" Target="../tags/tag69.xml"/><Relationship Id="rId9" Type="http://schemas.openxmlformats.org/officeDocument/2006/relationships/image" Target="../media/image120.png"/></Relationships>
</file>

<file path=ppt/slides/_rels/slide62.xml.rels><?xml version="1.0" encoding="UTF-8" standalone="yes"?>
<Relationships xmlns="http://schemas.openxmlformats.org/package/2006/relationships"><Relationship Id="rId8" Type="http://schemas.openxmlformats.org/officeDocument/2006/relationships/notesSlide" Target="../notesSlides/notesSlide30.xml"/><Relationship Id="rId13" Type="http://schemas.openxmlformats.org/officeDocument/2006/relationships/image" Target="../media/image125.png"/><Relationship Id="rId3" Type="http://schemas.openxmlformats.org/officeDocument/2006/relationships/tags" Target="../tags/tag73.xml"/><Relationship Id="rId7" Type="http://schemas.openxmlformats.org/officeDocument/2006/relationships/slideLayout" Target="../slideLayouts/slideLayout2.xml"/><Relationship Id="rId12" Type="http://schemas.openxmlformats.org/officeDocument/2006/relationships/image" Target="../media/image98.png"/><Relationship Id="rId2" Type="http://schemas.openxmlformats.org/officeDocument/2006/relationships/tags" Target="../tags/tag72.xml"/><Relationship Id="rId1" Type="http://schemas.openxmlformats.org/officeDocument/2006/relationships/vmlDrawing" Target="../drawings/vmlDrawing4.vml"/><Relationship Id="rId6" Type="http://schemas.openxmlformats.org/officeDocument/2006/relationships/tags" Target="../tags/tag76.xml"/><Relationship Id="rId11" Type="http://schemas.openxmlformats.org/officeDocument/2006/relationships/image" Target="../media/image97.png"/><Relationship Id="rId5" Type="http://schemas.openxmlformats.org/officeDocument/2006/relationships/tags" Target="../tags/tag75.xml"/><Relationship Id="rId15" Type="http://schemas.openxmlformats.org/officeDocument/2006/relationships/image" Target="../media/image127.png"/><Relationship Id="rId10" Type="http://schemas.openxmlformats.org/officeDocument/2006/relationships/image" Target="../media/image124.emf"/><Relationship Id="rId4" Type="http://schemas.openxmlformats.org/officeDocument/2006/relationships/tags" Target="../tags/tag74.xml"/><Relationship Id="rId9" Type="http://schemas.openxmlformats.org/officeDocument/2006/relationships/oleObject" Target="../embeddings/oleObject5.bin"/><Relationship Id="rId14" Type="http://schemas.openxmlformats.org/officeDocument/2006/relationships/image" Target="../media/image126.png"/></Relationships>
</file>

<file path=ppt/slides/_rels/slide6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tags" Target="../tags/tag79.xml"/><Relationship Id="rId7" Type="http://schemas.openxmlformats.org/officeDocument/2006/relationships/image" Target="../media/image128.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notesSlide" Target="../notesSlides/notesSlide31.xml"/><Relationship Id="rId5" Type="http://schemas.openxmlformats.org/officeDocument/2006/relationships/slideLayout" Target="../slideLayouts/slideLayout6.xml"/><Relationship Id="rId10" Type="http://schemas.openxmlformats.org/officeDocument/2006/relationships/image" Target="../media/image131.png"/><Relationship Id="rId4" Type="http://schemas.openxmlformats.org/officeDocument/2006/relationships/tags" Target="../tags/tag80.xml"/><Relationship Id="rId9" Type="http://schemas.openxmlformats.org/officeDocument/2006/relationships/image" Target="../media/image130.png"/></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32.xml"/><Relationship Id="rId3" Type="http://schemas.openxmlformats.org/officeDocument/2006/relationships/tags" Target="../tags/tag83.xml"/><Relationship Id="rId7" Type="http://schemas.openxmlformats.org/officeDocument/2006/relationships/slideLayout" Target="../slideLayouts/slideLayout6.xml"/><Relationship Id="rId12" Type="http://schemas.openxmlformats.org/officeDocument/2006/relationships/image" Target="../media/image132.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tags" Target="../tags/tag86.xml"/><Relationship Id="rId11" Type="http://schemas.openxmlformats.org/officeDocument/2006/relationships/image" Target="../media/image102.png"/><Relationship Id="rId5" Type="http://schemas.openxmlformats.org/officeDocument/2006/relationships/tags" Target="../tags/tag85.xml"/><Relationship Id="rId10" Type="http://schemas.openxmlformats.org/officeDocument/2006/relationships/image" Target="../media/image98.png"/><Relationship Id="rId4" Type="http://schemas.openxmlformats.org/officeDocument/2006/relationships/tags" Target="../tags/tag84.xml"/><Relationship Id="rId9" Type="http://schemas.openxmlformats.org/officeDocument/2006/relationships/image" Target="../media/image97.png"/></Relationships>
</file>

<file path=ppt/slides/_rels/slide65.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135.png"/><Relationship Id="rId18" Type="http://schemas.openxmlformats.org/officeDocument/2006/relationships/image" Target="../media/image139.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134.png"/><Relationship Id="rId17" Type="http://schemas.openxmlformats.org/officeDocument/2006/relationships/image" Target="../media/image138.png"/><Relationship Id="rId2" Type="http://schemas.openxmlformats.org/officeDocument/2006/relationships/tags" Target="../tags/tag88.xml"/><Relationship Id="rId16" Type="http://schemas.openxmlformats.org/officeDocument/2006/relationships/image" Target="../media/image137.png"/><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image" Target="../media/image133.png"/><Relationship Id="rId5" Type="http://schemas.openxmlformats.org/officeDocument/2006/relationships/tags" Target="../tags/tag91.xml"/><Relationship Id="rId15" Type="http://schemas.openxmlformats.org/officeDocument/2006/relationships/image" Target="../media/image110.png"/><Relationship Id="rId10" Type="http://schemas.openxmlformats.org/officeDocument/2006/relationships/notesSlide" Target="../notesSlides/notesSlide33.xml"/><Relationship Id="rId4" Type="http://schemas.openxmlformats.org/officeDocument/2006/relationships/tags" Target="../tags/tag90.xml"/><Relationship Id="rId9" Type="http://schemas.openxmlformats.org/officeDocument/2006/relationships/slideLayout" Target="../slideLayouts/slideLayout6.xml"/><Relationship Id="rId14" Type="http://schemas.openxmlformats.org/officeDocument/2006/relationships/image" Target="../media/image136.png"/></Relationships>
</file>

<file path=ppt/slides/_rels/slide6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44.png"/><Relationship Id="rId3" Type="http://schemas.openxmlformats.org/officeDocument/2006/relationships/tags" Target="../tags/tag97.xml"/><Relationship Id="rId7" Type="http://schemas.openxmlformats.org/officeDocument/2006/relationships/slideLayout" Target="../slideLayouts/slideLayout2.xml"/><Relationship Id="rId12" Type="http://schemas.openxmlformats.org/officeDocument/2006/relationships/image" Target="../media/image143.png"/><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image" Target="../media/image142.png"/><Relationship Id="rId5" Type="http://schemas.openxmlformats.org/officeDocument/2006/relationships/tags" Target="../tags/tag99.xml"/><Relationship Id="rId10" Type="http://schemas.openxmlformats.org/officeDocument/2006/relationships/image" Target="../media/image141.png"/><Relationship Id="rId4" Type="http://schemas.openxmlformats.org/officeDocument/2006/relationships/tags" Target="../tags/tag98.xml"/><Relationship Id="rId9" Type="http://schemas.openxmlformats.org/officeDocument/2006/relationships/image" Target="../media/image140.png"/></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tags" Target="../tags/tag103.xml"/><Relationship Id="rId7" Type="http://schemas.openxmlformats.org/officeDocument/2006/relationships/image" Target="../media/image58.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slideLayout" Target="../slideLayouts/slideLayout2.xml"/><Relationship Id="rId11" Type="http://schemas.openxmlformats.org/officeDocument/2006/relationships/image" Target="../media/image146.png"/><Relationship Id="rId5" Type="http://schemas.openxmlformats.org/officeDocument/2006/relationships/tags" Target="../tags/tag105.xml"/><Relationship Id="rId10" Type="http://schemas.openxmlformats.org/officeDocument/2006/relationships/image" Target="../media/image103.png"/><Relationship Id="rId4" Type="http://schemas.openxmlformats.org/officeDocument/2006/relationships/tags" Target="../tags/tag104.xml"/><Relationship Id="rId9" Type="http://schemas.openxmlformats.org/officeDocument/2006/relationships/image" Target="../media/image102.png"/></Relationships>
</file>

<file path=ppt/slides/_rels/slide69.xml.rels><?xml version="1.0" encoding="UTF-8" standalone="yes"?>
<Relationships xmlns="http://schemas.openxmlformats.org/package/2006/relationships"><Relationship Id="rId8" Type="http://schemas.openxmlformats.org/officeDocument/2006/relationships/tags" Target="../tags/tag113.xml"/><Relationship Id="rId13" Type="http://schemas.openxmlformats.org/officeDocument/2006/relationships/image" Target="../media/image149.png"/><Relationship Id="rId18" Type="http://schemas.openxmlformats.org/officeDocument/2006/relationships/image" Target="../media/image154.png"/><Relationship Id="rId3" Type="http://schemas.openxmlformats.org/officeDocument/2006/relationships/tags" Target="../tags/tag108.xml"/><Relationship Id="rId7" Type="http://schemas.openxmlformats.org/officeDocument/2006/relationships/tags" Target="../tags/tag112.xml"/><Relationship Id="rId12" Type="http://schemas.openxmlformats.org/officeDocument/2006/relationships/image" Target="../media/image148.png"/><Relationship Id="rId17" Type="http://schemas.openxmlformats.org/officeDocument/2006/relationships/image" Target="../media/image153.png"/><Relationship Id="rId2" Type="http://schemas.openxmlformats.org/officeDocument/2006/relationships/tags" Target="../tags/tag107.xml"/><Relationship Id="rId16" Type="http://schemas.openxmlformats.org/officeDocument/2006/relationships/image" Target="../media/image152.png"/><Relationship Id="rId1" Type="http://schemas.openxmlformats.org/officeDocument/2006/relationships/tags" Target="../tags/tag106.xml"/><Relationship Id="rId6" Type="http://schemas.openxmlformats.org/officeDocument/2006/relationships/tags" Target="../tags/tag111.xml"/><Relationship Id="rId11" Type="http://schemas.openxmlformats.org/officeDocument/2006/relationships/image" Target="../media/image147.png"/><Relationship Id="rId5" Type="http://schemas.openxmlformats.org/officeDocument/2006/relationships/tags" Target="../tags/tag110.xml"/><Relationship Id="rId15" Type="http://schemas.openxmlformats.org/officeDocument/2006/relationships/image" Target="../media/image151.png"/><Relationship Id="rId10" Type="http://schemas.openxmlformats.org/officeDocument/2006/relationships/notesSlide" Target="../notesSlides/notesSlide34.xml"/><Relationship Id="rId4" Type="http://schemas.openxmlformats.org/officeDocument/2006/relationships/tags" Target="../tags/tag109.xml"/><Relationship Id="rId9" Type="http://schemas.openxmlformats.org/officeDocument/2006/relationships/slideLayout" Target="../slideLayouts/slideLayout2.xml"/><Relationship Id="rId14" Type="http://schemas.openxmlformats.org/officeDocument/2006/relationships/image" Target="../media/image150.png"/></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tags" Target="../tags/tag116.xml"/><Relationship Id="rId21" Type="http://schemas.openxmlformats.org/officeDocument/2006/relationships/image" Target="../media/image151.png"/><Relationship Id="rId7" Type="http://schemas.openxmlformats.org/officeDocument/2006/relationships/tags" Target="../tags/tag120.xml"/><Relationship Id="rId12" Type="http://schemas.openxmlformats.org/officeDocument/2006/relationships/notesSlide" Target="../notesSlides/notesSlide35.xml"/><Relationship Id="rId17" Type="http://schemas.openxmlformats.org/officeDocument/2006/relationships/image" Target="../media/image159.png"/><Relationship Id="rId2" Type="http://schemas.openxmlformats.org/officeDocument/2006/relationships/tags" Target="../tags/tag115.xml"/><Relationship Id="rId16" Type="http://schemas.openxmlformats.org/officeDocument/2006/relationships/image" Target="../media/image158.png"/><Relationship Id="rId20" Type="http://schemas.openxmlformats.org/officeDocument/2006/relationships/image" Target="../media/image162.pn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Layout" Target="../slideLayouts/slideLayout6.xml"/><Relationship Id="rId5" Type="http://schemas.openxmlformats.org/officeDocument/2006/relationships/tags" Target="../tags/tag118.xml"/><Relationship Id="rId15" Type="http://schemas.openxmlformats.org/officeDocument/2006/relationships/image" Target="../media/image157.png"/><Relationship Id="rId23" Type="http://schemas.openxmlformats.org/officeDocument/2006/relationships/image" Target="../media/image103.png"/><Relationship Id="rId10" Type="http://schemas.openxmlformats.org/officeDocument/2006/relationships/tags" Target="../tags/tag123.xml"/><Relationship Id="rId19" Type="http://schemas.openxmlformats.org/officeDocument/2006/relationships/image" Target="../media/image161.pn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image" Target="../media/image156.png"/><Relationship Id="rId22" Type="http://schemas.openxmlformats.org/officeDocument/2006/relationships/image" Target="../media/image163.png"/></Relationships>
</file>

<file path=ppt/slides/_rels/slide7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tags" Target="../tags/tag126.xml"/><Relationship Id="rId7" Type="http://schemas.openxmlformats.org/officeDocument/2006/relationships/notesSlide" Target="../notesSlides/notesSlide36.xml"/><Relationship Id="rId12" Type="http://schemas.openxmlformats.org/officeDocument/2006/relationships/image" Target="../media/image168.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slideLayout" Target="../slideLayouts/slideLayout2.xml"/><Relationship Id="rId11" Type="http://schemas.openxmlformats.org/officeDocument/2006/relationships/image" Target="../media/image167.png"/><Relationship Id="rId5" Type="http://schemas.openxmlformats.org/officeDocument/2006/relationships/tags" Target="../tags/tag128.xml"/><Relationship Id="rId10" Type="http://schemas.openxmlformats.org/officeDocument/2006/relationships/image" Target="../media/image166.png"/><Relationship Id="rId4" Type="http://schemas.openxmlformats.org/officeDocument/2006/relationships/tags" Target="../tags/tag127.xml"/><Relationship Id="rId9" Type="http://schemas.openxmlformats.org/officeDocument/2006/relationships/image" Target="../media/image165.png"/></Relationships>
</file>

<file path=ppt/slides/_rels/slide72.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73.png"/><Relationship Id="rId3" Type="http://schemas.openxmlformats.org/officeDocument/2006/relationships/tags" Target="../tags/tag131.xml"/><Relationship Id="rId7" Type="http://schemas.openxmlformats.org/officeDocument/2006/relationships/slideLayout" Target="../slideLayouts/slideLayout6.xml"/><Relationship Id="rId12" Type="http://schemas.openxmlformats.org/officeDocument/2006/relationships/image" Target="../media/image172.png"/><Relationship Id="rId2" Type="http://schemas.openxmlformats.org/officeDocument/2006/relationships/tags" Target="../tags/tag130.xml"/><Relationship Id="rId1" Type="http://schemas.openxmlformats.org/officeDocument/2006/relationships/tags" Target="../tags/tag129.xml"/><Relationship Id="rId6" Type="http://schemas.openxmlformats.org/officeDocument/2006/relationships/tags" Target="../tags/tag134.xml"/><Relationship Id="rId11" Type="http://schemas.openxmlformats.org/officeDocument/2006/relationships/image" Target="../media/image171.png"/><Relationship Id="rId5" Type="http://schemas.openxmlformats.org/officeDocument/2006/relationships/tags" Target="../tags/tag133.xml"/><Relationship Id="rId10" Type="http://schemas.openxmlformats.org/officeDocument/2006/relationships/image" Target="../media/image170.png"/><Relationship Id="rId4" Type="http://schemas.openxmlformats.org/officeDocument/2006/relationships/tags" Target="../tags/tag132.xml"/><Relationship Id="rId9" Type="http://schemas.openxmlformats.org/officeDocument/2006/relationships/image" Target="../media/image169.png"/></Relationships>
</file>

<file path=ppt/slides/_rels/slide73.xml.rels><?xml version="1.0" encoding="UTF-8" standalone="yes"?>
<Relationships xmlns="http://schemas.openxmlformats.org/package/2006/relationships"><Relationship Id="rId8" Type="http://schemas.openxmlformats.org/officeDocument/2006/relationships/tags" Target="../tags/tag141.xml"/><Relationship Id="rId13" Type="http://schemas.openxmlformats.org/officeDocument/2006/relationships/tags" Target="../tags/tag146.xml"/><Relationship Id="rId18" Type="http://schemas.openxmlformats.org/officeDocument/2006/relationships/oleObject" Target="../embeddings/oleObject6.bin"/><Relationship Id="rId26" Type="http://schemas.openxmlformats.org/officeDocument/2006/relationships/image" Target="../media/image178.png"/><Relationship Id="rId3" Type="http://schemas.openxmlformats.org/officeDocument/2006/relationships/tags" Target="../tags/tag136.xml"/><Relationship Id="rId21" Type="http://schemas.openxmlformats.org/officeDocument/2006/relationships/image" Target="../media/image102.png"/><Relationship Id="rId7" Type="http://schemas.openxmlformats.org/officeDocument/2006/relationships/tags" Target="../tags/tag140.xml"/><Relationship Id="rId12" Type="http://schemas.openxmlformats.org/officeDocument/2006/relationships/tags" Target="../tags/tag145.xml"/><Relationship Id="rId17" Type="http://schemas.openxmlformats.org/officeDocument/2006/relationships/notesSlide" Target="../notesSlides/notesSlide37.xml"/><Relationship Id="rId25" Type="http://schemas.openxmlformats.org/officeDocument/2006/relationships/image" Target="../media/image177.png"/><Relationship Id="rId33" Type="http://schemas.openxmlformats.org/officeDocument/2006/relationships/image" Target="../media/image146.png"/><Relationship Id="rId2" Type="http://schemas.openxmlformats.org/officeDocument/2006/relationships/tags" Target="../tags/tag135.xml"/><Relationship Id="rId16" Type="http://schemas.openxmlformats.org/officeDocument/2006/relationships/slideLayout" Target="../slideLayouts/slideLayout6.xml"/><Relationship Id="rId20" Type="http://schemas.openxmlformats.org/officeDocument/2006/relationships/image" Target="../media/image58.png"/><Relationship Id="rId29" Type="http://schemas.openxmlformats.org/officeDocument/2006/relationships/image" Target="../media/image181.png"/><Relationship Id="rId1" Type="http://schemas.openxmlformats.org/officeDocument/2006/relationships/vmlDrawing" Target="../drawings/vmlDrawing5.vml"/><Relationship Id="rId6" Type="http://schemas.openxmlformats.org/officeDocument/2006/relationships/tags" Target="../tags/tag139.xml"/><Relationship Id="rId11" Type="http://schemas.openxmlformats.org/officeDocument/2006/relationships/tags" Target="../tags/tag144.xml"/><Relationship Id="rId24" Type="http://schemas.openxmlformats.org/officeDocument/2006/relationships/image" Target="../media/image176.png"/><Relationship Id="rId32" Type="http://schemas.openxmlformats.org/officeDocument/2006/relationships/image" Target="../media/image184.png"/><Relationship Id="rId5" Type="http://schemas.openxmlformats.org/officeDocument/2006/relationships/tags" Target="../tags/tag138.xml"/><Relationship Id="rId15" Type="http://schemas.openxmlformats.org/officeDocument/2006/relationships/tags" Target="../tags/tag148.xml"/><Relationship Id="rId23" Type="http://schemas.openxmlformats.org/officeDocument/2006/relationships/image" Target="../media/image175.png"/><Relationship Id="rId28" Type="http://schemas.openxmlformats.org/officeDocument/2006/relationships/image" Target="../media/image180.png"/><Relationship Id="rId10" Type="http://schemas.openxmlformats.org/officeDocument/2006/relationships/tags" Target="../tags/tag143.xml"/><Relationship Id="rId19" Type="http://schemas.openxmlformats.org/officeDocument/2006/relationships/image" Target="../media/image174.wmf"/><Relationship Id="rId31" Type="http://schemas.openxmlformats.org/officeDocument/2006/relationships/image" Target="../media/image183.png"/><Relationship Id="rId4" Type="http://schemas.openxmlformats.org/officeDocument/2006/relationships/tags" Target="../tags/tag137.xml"/><Relationship Id="rId9" Type="http://schemas.openxmlformats.org/officeDocument/2006/relationships/tags" Target="../tags/tag142.xml"/><Relationship Id="rId14" Type="http://schemas.openxmlformats.org/officeDocument/2006/relationships/tags" Target="../tags/tag147.xml"/><Relationship Id="rId22" Type="http://schemas.openxmlformats.org/officeDocument/2006/relationships/image" Target="../media/image103.png"/><Relationship Id="rId27" Type="http://schemas.openxmlformats.org/officeDocument/2006/relationships/image" Target="../media/image179.png"/><Relationship Id="rId30" Type="http://schemas.openxmlformats.org/officeDocument/2006/relationships/image" Target="../media/image182.png"/></Relationships>
</file>

<file path=ppt/slides/_rels/slide74.xml.rels><?xml version="1.0" encoding="UTF-8" standalone="yes"?>
<Relationships xmlns="http://schemas.openxmlformats.org/package/2006/relationships"><Relationship Id="rId3" Type="http://schemas.openxmlformats.org/officeDocument/2006/relationships/tags" Target="../tags/tag151.xml"/><Relationship Id="rId7" Type="http://schemas.openxmlformats.org/officeDocument/2006/relationships/image" Target="../media/image180.png"/><Relationship Id="rId2" Type="http://schemas.openxmlformats.org/officeDocument/2006/relationships/tags" Target="../tags/tag150.xml"/><Relationship Id="rId1" Type="http://schemas.openxmlformats.org/officeDocument/2006/relationships/tags" Target="../tags/tag14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8" Type="http://schemas.openxmlformats.org/officeDocument/2006/relationships/oleObject" Target="file:///C:\Users\mw24\Google%20Drive\Mathcad%2015%20files\Floc%20Roll-up%20Calculation%20Worksheet.xmcd\Selection%2043%205083%20490%205400" TargetMode="External"/><Relationship Id="rId3" Type="http://schemas.openxmlformats.org/officeDocument/2006/relationships/tags" Target="../tags/tag153.xml"/><Relationship Id="rId7" Type="http://schemas.openxmlformats.org/officeDocument/2006/relationships/notesSlide" Target="../notesSlides/notesSlide38.xml"/><Relationship Id="rId12" Type="http://schemas.openxmlformats.org/officeDocument/2006/relationships/image" Target="../media/image186.png"/><Relationship Id="rId2" Type="http://schemas.openxmlformats.org/officeDocument/2006/relationships/tags" Target="../tags/tag152.xml"/><Relationship Id="rId1" Type="http://schemas.openxmlformats.org/officeDocument/2006/relationships/vmlDrawing" Target="../drawings/vmlDrawing6.vml"/><Relationship Id="rId6" Type="http://schemas.openxmlformats.org/officeDocument/2006/relationships/slideLayout" Target="../slideLayouts/slideLayout6.xml"/><Relationship Id="rId11" Type="http://schemas.openxmlformats.org/officeDocument/2006/relationships/image" Target="../media/image102.png"/><Relationship Id="rId5" Type="http://schemas.openxmlformats.org/officeDocument/2006/relationships/tags" Target="../tags/tag155.xml"/><Relationship Id="rId10" Type="http://schemas.openxmlformats.org/officeDocument/2006/relationships/image" Target="../media/image188.png"/><Relationship Id="rId4" Type="http://schemas.openxmlformats.org/officeDocument/2006/relationships/tags" Target="../tags/tag154.xml"/><Relationship Id="rId9" Type="http://schemas.openxmlformats.org/officeDocument/2006/relationships/image" Target="../media/image187.wmf"/></Relationships>
</file>

<file path=ppt/slides/_rels/slide76.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189.png"/><Relationship Id="rId2" Type="http://schemas.openxmlformats.org/officeDocument/2006/relationships/slideLayout" Target="../slideLayouts/slideLayout2.xml"/><Relationship Id="rId1" Type="http://schemas.openxmlformats.org/officeDocument/2006/relationships/tags" Target="../tags/tag156.xml"/><Relationship Id="rId6" Type="http://schemas.openxmlformats.org/officeDocument/2006/relationships/image" Target="../media/image1580.png"/></Relationships>
</file>

<file path=ppt/slides/_rels/slide7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hyperlink" Target="https://confluence.cornell.edu/download/attachments/77267239/Floc+Roll-up.pdf?version=1&amp;modificationDate=1348753684000"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79.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image" Target="../media/image196.png"/><Relationship Id="rId18" Type="http://schemas.openxmlformats.org/officeDocument/2006/relationships/image" Target="../media/image200.png"/><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image" Target="../media/image195.png"/><Relationship Id="rId17" Type="http://schemas.openxmlformats.org/officeDocument/2006/relationships/image" Target="../media/image199.png"/><Relationship Id="rId2" Type="http://schemas.openxmlformats.org/officeDocument/2006/relationships/tags" Target="../tags/tag158.xml"/><Relationship Id="rId16" Type="http://schemas.openxmlformats.org/officeDocument/2006/relationships/image" Target="../media/image110.png"/><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image" Target="../media/image194.png"/><Relationship Id="rId5" Type="http://schemas.openxmlformats.org/officeDocument/2006/relationships/tags" Target="../tags/tag161.xml"/><Relationship Id="rId15" Type="http://schemas.openxmlformats.org/officeDocument/2006/relationships/image" Target="../media/image198.png"/><Relationship Id="rId10" Type="http://schemas.openxmlformats.org/officeDocument/2006/relationships/notesSlide" Target="../notesSlides/notesSlide41.xml"/><Relationship Id="rId4" Type="http://schemas.openxmlformats.org/officeDocument/2006/relationships/tags" Target="../tags/tag160.xml"/><Relationship Id="rId9" Type="http://schemas.openxmlformats.org/officeDocument/2006/relationships/slideLayout" Target="../slideLayouts/slideLayout6.xml"/><Relationship Id="rId14" Type="http://schemas.openxmlformats.org/officeDocument/2006/relationships/image" Target="../media/image197.png"/></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slideLayout" Target="../slideLayouts/slideLayout6.xml"/><Relationship Id="rId7" Type="http://schemas.openxmlformats.org/officeDocument/2006/relationships/image" Target="../media/image201.wmf"/><Relationship Id="rId2" Type="http://schemas.openxmlformats.org/officeDocument/2006/relationships/tags" Target="../tags/tag165.xml"/><Relationship Id="rId1" Type="http://schemas.openxmlformats.org/officeDocument/2006/relationships/vmlDrawing" Target="../drawings/vmlDrawing7.vml"/><Relationship Id="rId6" Type="http://schemas.openxmlformats.org/officeDocument/2006/relationships/oleObject" Target="file:///C:\Documents%20and%20Settings\mw24\My%20Documents\Mathcad\Plate%20Settler%20Head%20Loss.xmcd\Selection%20403%20443%20798%20800" TargetMode="External"/><Relationship Id="rId5" Type="http://schemas.openxmlformats.org/officeDocument/2006/relationships/image" Target="../media/image203.emf"/><Relationship Id="rId10" Type="http://schemas.openxmlformats.org/officeDocument/2006/relationships/image" Target="../media/image204.png"/><Relationship Id="rId4" Type="http://schemas.openxmlformats.org/officeDocument/2006/relationships/notesSlide" Target="../notesSlides/notesSlide42.xml"/><Relationship Id="rId9" Type="http://schemas.openxmlformats.org/officeDocument/2006/relationships/image" Target="../media/image202.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2040.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09.png"/><Relationship Id="rId4" Type="http://schemas.openxmlformats.org/officeDocument/2006/relationships/image" Target="../media/image208.png"/></Relationships>
</file>

<file path=ppt/slides/_rels/slide88.xml.rels><?xml version="1.0" encoding="UTF-8" standalone="yes"?>
<Relationships xmlns="http://schemas.openxmlformats.org/package/2006/relationships"><Relationship Id="rId8" Type="http://schemas.openxmlformats.org/officeDocument/2006/relationships/tags" Target="../tags/tag173.xml"/><Relationship Id="rId13" Type="http://schemas.openxmlformats.org/officeDocument/2006/relationships/image" Target="../media/image209.png"/><Relationship Id="rId3" Type="http://schemas.openxmlformats.org/officeDocument/2006/relationships/tags" Target="../tags/tag168.xml"/><Relationship Id="rId34" Type="http://schemas.openxmlformats.org/officeDocument/2006/relationships/image" Target="../media/image216.png"/><Relationship Id="rId7" Type="http://schemas.openxmlformats.org/officeDocument/2006/relationships/tags" Target="../tags/tag172.xml"/><Relationship Id="rId12" Type="http://schemas.openxmlformats.org/officeDocument/2006/relationships/notesSlide" Target="../notesSlides/notesSlide45.xml"/><Relationship Id="rId33" Type="http://schemas.openxmlformats.org/officeDocument/2006/relationships/image" Target="../media/image215.png"/><Relationship Id="rId2" Type="http://schemas.openxmlformats.org/officeDocument/2006/relationships/tags" Target="../tags/tag167.xml"/><Relationship Id="rId20" Type="http://schemas.openxmlformats.org/officeDocument/2006/relationships/image" Target="../media/image2170.png"/><Relationship Id="rId29" Type="http://schemas.openxmlformats.org/officeDocument/2006/relationships/image" Target="../media/image211.png"/><Relationship Id="rId1" Type="http://schemas.openxmlformats.org/officeDocument/2006/relationships/tags" Target="../tags/tag166.xml"/><Relationship Id="rId6" Type="http://schemas.openxmlformats.org/officeDocument/2006/relationships/tags" Target="../tags/tag171.xml"/><Relationship Id="rId11" Type="http://schemas.openxmlformats.org/officeDocument/2006/relationships/slideLayout" Target="../slideLayouts/slideLayout6.xml"/><Relationship Id="rId32" Type="http://schemas.openxmlformats.org/officeDocument/2006/relationships/image" Target="../media/image214.png"/><Relationship Id="rId37" Type="http://schemas.openxmlformats.org/officeDocument/2006/relationships/image" Target="../media/image220.png"/><Relationship Id="rId5" Type="http://schemas.openxmlformats.org/officeDocument/2006/relationships/tags" Target="../tags/tag170.xml"/><Relationship Id="rId28" Type="http://schemas.openxmlformats.org/officeDocument/2006/relationships/image" Target="../media/image210.png"/><Relationship Id="rId36" Type="http://schemas.openxmlformats.org/officeDocument/2006/relationships/image" Target="../media/image218.png"/><Relationship Id="rId10" Type="http://schemas.openxmlformats.org/officeDocument/2006/relationships/tags" Target="../tags/tag175.xml"/><Relationship Id="rId19" Type="http://schemas.openxmlformats.org/officeDocument/2006/relationships/image" Target="../media/image2160.png"/><Relationship Id="rId31" Type="http://schemas.openxmlformats.org/officeDocument/2006/relationships/image" Target="../media/image213.png"/><Relationship Id="rId4" Type="http://schemas.openxmlformats.org/officeDocument/2006/relationships/tags" Target="../tags/tag169.xml"/><Relationship Id="rId9" Type="http://schemas.openxmlformats.org/officeDocument/2006/relationships/tags" Target="../tags/tag174.xml"/><Relationship Id="rId27" Type="http://schemas.openxmlformats.org/officeDocument/2006/relationships/image" Target="../media/image2180.png"/><Relationship Id="rId30" Type="http://schemas.openxmlformats.org/officeDocument/2006/relationships/image" Target="../media/image212.png"/><Relationship Id="rId35" Type="http://schemas.openxmlformats.org/officeDocument/2006/relationships/image" Target="../media/image217.png"/></Relationships>
</file>

<file path=ppt/slides/_rels/slide8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tags" Target="../tags/tag178.xml"/><Relationship Id="rId7" Type="http://schemas.openxmlformats.org/officeDocument/2006/relationships/image" Target="../media/image217.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221.png"/><Relationship Id="rId5" Type="http://schemas.openxmlformats.org/officeDocument/2006/relationships/notesSlide" Target="../notesSlides/notesSlide46.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224.png"/><Relationship Id="rId3" Type="http://schemas.openxmlformats.org/officeDocument/2006/relationships/tags" Target="../tags/tag181.xml"/><Relationship Id="rId7" Type="http://schemas.openxmlformats.org/officeDocument/2006/relationships/tags" Target="../tags/tag185.xml"/><Relationship Id="rId12" Type="http://schemas.openxmlformats.org/officeDocument/2006/relationships/image" Target="../media/image223.png"/><Relationship Id="rId2" Type="http://schemas.openxmlformats.org/officeDocument/2006/relationships/tags" Target="../tags/tag180.xml"/><Relationship Id="rId16" Type="http://schemas.openxmlformats.org/officeDocument/2006/relationships/image" Target="../media/image216.png"/><Relationship Id="rId1" Type="http://schemas.openxmlformats.org/officeDocument/2006/relationships/tags" Target="../tags/tag179.xml"/><Relationship Id="rId6" Type="http://schemas.openxmlformats.org/officeDocument/2006/relationships/tags" Target="../tags/tag184.xml"/><Relationship Id="rId11" Type="http://schemas.openxmlformats.org/officeDocument/2006/relationships/image" Target="../media/image222.png"/><Relationship Id="rId5" Type="http://schemas.openxmlformats.org/officeDocument/2006/relationships/tags" Target="../tags/tag183.xml"/><Relationship Id="rId15" Type="http://schemas.openxmlformats.org/officeDocument/2006/relationships/image" Target="../media/image226.png"/><Relationship Id="rId10" Type="http://schemas.openxmlformats.org/officeDocument/2006/relationships/image" Target="../media/image214.png"/><Relationship Id="rId4" Type="http://schemas.openxmlformats.org/officeDocument/2006/relationships/tags" Target="../tags/tag182.xml"/><Relationship Id="rId9" Type="http://schemas.openxmlformats.org/officeDocument/2006/relationships/notesSlide" Target="../notesSlides/notesSlide47.xml"/><Relationship Id="rId14" Type="http://schemas.openxmlformats.org/officeDocument/2006/relationships/image" Target="../media/image22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wm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slideLayout" Target="../slideLayouts/slideLayout2.xml"/><Relationship Id="rId1" Type="http://schemas.openxmlformats.org/officeDocument/2006/relationships/video" Target="https://www.youtube.com/embed/aLaCuq9PK7s"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27.w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30.wmf"/></Relationships>
</file>

<file path=ppt/slides/_rels/slide95.xml.rels><?xml version="1.0" encoding="UTF-8" standalone="yes"?>
<Relationships xmlns="http://schemas.openxmlformats.org/package/2006/relationships"><Relationship Id="rId2" Type="http://schemas.openxmlformats.org/officeDocument/2006/relationships/image" Target="../media/image231.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97.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237.jpeg"/></Relationships>
</file>

<file path=ppt/slides/_rels/slide99.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image" Target="../media/image23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8094"/>
            <a:ext cx="9144000" cy="6459906"/>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title"/>
          </p:nvPr>
        </p:nvSpPr>
        <p:spPr>
          <a:xfrm rot="330401">
            <a:off x="2445003" y="494309"/>
            <a:ext cx="7772400" cy="1143000"/>
          </a:xfrm>
        </p:spPr>
        <p:txBody>
          <a:bodyPr/>
          <a:lstStyle/>
          <a:p>
            <a:r>
              <a:rPr lang="en-US" sz="6600" dirty="0"/>
              <a:t>Sedimentation</a:t>
            </a:r>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074"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Large scale circulation and poor performance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p:spPr>
      </p:pic>
      <p:grpSp>
        <p:nvGrpSpPr>
          <p:cNvPr id="94" name="Group 47"/>
          <p:cNvGrpSpPr/>
          <p:nvPr/>
        </p:nvGrpSpPr>
        <p:grpSpPr>
          <a:xfrm>
            <a:off x="1658162" y="5503861"/>
            <a:ext cx="6313248" cy="476950"/>
            <a:chOff x="1715312" y="5865811"/>
            <a:chExt cx="6313248" cy="476950"/>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p:nvPr/>
          </p:nvCxnSpPr>
          <p:spPr bwMode="auto">
            <a:xfrm rot="10800000" flipH="1">
              <a:off x="4876801" y="5865811"/>
              <a:ext cx="381000" cy="1588"/>
            </a:xfrm>
            <a:prstGeom prst="straightConnector1">
              <a:avLst/>
            </a:prstGeom>
            <a:noFill/>
            <a:ln w="25400" cap="flat" cmpd="sng" algn="ctr">
              <a:solidFill>
                <a:schemeClr val="tx2"/>
              </a:solidFill>
              <a:prstDash val="solid"/>
              <a:round/>
              <a:headEnd type="none" w="lg" len="med"/>
              <a:tailEnd type="arrow"/>
            </a:ln>
            <a:effectLst/>
          </p:spPr>
        </p:cxnSp>
      </p:grpSp>
      <p:sp>
        <p:nvSpPr>
          <p:cNvPr id="150" name="Rounded Rectangle 149"/>
          <p:cNvSpPr/>
          <p:nvPr/>
        </p:nvSpPr>
        <p:spPr bwMode="auto">
          <a:xfrm>
            <a:off x="1066800" y="4495800"/>
            <a:ext cx="7315200" cy="1371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1" name="Rounded Rectangle 150"/>
          <p:cNvSpPr/>
          <p:nvPr/>
        </p:nvSpPr>
        <p:spPr bwMode="auto">
          <a:xfrm>
            <a:off x="1295400" y="4686300"/>
            <a:ext cx="6858000" cy="990600"/>
          </a:xfrm>
          <a:prstGeom prst="roundRect">
            <a:avLst>
              <a:gd name="adj" fmla="val 50000"/>
            </a:avLst>
          </a:prstGeom>
          <a:noFill/>
          <a:ln w="254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2" name="Group 48"/>
          <p:cNvGrpSpPr/>
          <p:nvPr/>
        </p:nvGrpSpPr>
        <p:grpSpPr>
          <a:xfrm>
            <a:off x="7620000" y="4191000"/>
            <a:ext cx="609600" cy="534988"/>
            <a:chOff x="7620000" y="4191000"/>
            <a:chExt cx="609600" cy="534988"/>
          </a:xfrm>
        </p:grpSpPr>
        <p:cxnSp>
          <p:nvCxnSpPr>
            <p:cNvPr id="153" name="Straight Arrow Connector 152"/>
            <p:cNvCxnSpPr/>
            <p:nvPr/>
          </p:nvCxnSpPr>
          <p:spPr bwMode="auto">
            <a:xfrm rot="16200000" flipV="1">
              <a:off x="7733506" y="4229894"/>
              <a:ext cx="534988" cy="457200"/>
            </a:xfrm>
            <a:prstGeom prst="straightConnector1">
              <a:avLst/>
            </a:prstGeom>
            <a:noFill/>
            <a:ln w="25400" cap="flat" cmpd="sng" algn="ctr">
              <a:solidFill>
                <a:schemeClr val="tx2"/>
              </a:solidFill>
              <a:prstDash val="solid"/>
              <a:round/>
              <a:headEnd type="none" w="lg" len="med"/>
              <a:tailEnd type="arrow"/>
            </a:ln>
            <a:effectLst/>
          </p:spPr>
        </p:cxnSp>
        <p:cxnSp>
          <p:nvCxnSpPr>
            <p:cNvPr id="154" name="Straight Arrow Connector 153"/>
            <p:cNvCxnSpPr/>
            <p:nvPr/>
          </p:nvCxnSpPr>
          <p:spPr bwMode="auto">
            <a:xfrm rot="16200000" flipV="1">
              <a:off x="7581106" y="4229894"/>
              <a:ext cx="534988" cy="457200"/>
            </a:xfrm>
            <a:prstGeom prst="straightConnector1">
              <a:avLst/>
            </a:prstGeom>
            <a:noFill/>
            <a:ln w="25400" cap="flat" cmpd="sng" algn="ctr">
              <a:solidFill>
                <a:schemeClr val="tx2"/>
              </a:solidFill>
              <a:prstDash val="solid"/>
              <a:round/>
              <a:headEnd type="none" w="lg" len="med"/>
              <a:tailEnd type="arrow"/>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0"/>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5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79184"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3288" t="15241" r="13288" b="4065"/>
          <a:stretch>
            <a:fillRect/>
          </a:stretch>
        </p:blipFill>
        <p:spPr>
          <a:xfrm>
            <a:off x="0" y="1954060"/>
            <a:ext cx="9185453" cy="4764098"/>
          </a:xfrm>
          <a:prstGeom prst="rect">
            <a:avLst/>
          </a:prstGeom>
        </p:spPr>
      </p:pic>
      <p:sp>
        <p:nvSpPr>
          <p:cNvPr id="2" name="Title 1"/>
          <p:cNvSpPr>
            <a:spLocks noGrp="1"/>
          </p:cNvSpPr>
          <p:nvPr>
            <p:ph type="title"/>
          </p:nvPr>
        </p:nvSpPr>
        <p:spPr/>
        <p:txBody>
          <a:bodyPr/>
          <a:lstStyle/>
          <a:p>
            <a:r>
              <a:rPr lang="en-US" dirty="0"/>
              <a:t>Flow Straightening Tubes to Eliminate Circulation </a:t>
            </a:r>
          </a:p>
        </p:txBody>
      </p:sp>
      <p:sp>
        <p:nvSpPr>
          <p:cNvPr id="43" name="Rectangle 42"/>
          <p:cNvSpPr/>
          <p:nvPr/>
        </p:nvSpPr>
        <p:spPr bwMode="auto">
          <a:xfrm>
            <a:off x="609600" y="4572000"/>
            <a:ext cx="8001000" cy="15240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42" name="Picture 41" descr="sed side view.wmf"/>
          <p:cNvPicPr>
            <a:picLocks noChangeAspect="1"/>
          </p:cNvPicPr>
          <p:nvPr/>
        </p:nvPicPr>
        <p:blipFill>
          <a:blip r:embed="rId3" cstate="print">
            <a:lum bright="-40000"/>
            <a:extLst>
              <a:ext uri="{28A0092B-C50C-407E-A947-70E740481C1C}">
                <a14:useLocalDpi xmlns:a14="http://schemas.microsoft.com/office/drawing/2010/main" val="0"/>
              </a:ext>
            </a:extLst>
          </a:blip>
          <a:srcRect l="18161" t="63456" r="17883" b="14603"/>
          <a:stretch>
            <a:fillRect/>
          </a:stretch>
        </p:blipFill>
        <p:spPr>
          <a:xfrm>
            <a:off x="617262" y="4437432"/>
            <a:ext cx="8001000" cy="1295400"/>
          </a:xfrm>
          <a:prstGeom prst="rect">
            <a:avLst/>
          </a:prstGeom>
          <a:ln>
            <a:noFill/>
          </a:ln>
        </p:spPr>
      </p:pic>
      <p:grpSp>
        <p:nvGrpSpPr>
          <p:cNvPr id="3" name="Group 50"/>
          <p:cNvGrpSpPr/>
          <p:nvPr/>
        </p:nvGrpSpPr>
        <p:grpSpPr>
          <a:xfrm>
            <a:off x="1676400" y="5705272"/>
            <a:ext cx="76200" cy="304800"/>
            <a:chOff x="1676400" y="5715000"/>
            <a:chExt cx="76200" cy="304800"/>
          </a:xfrm>
        </p:grpSpPr>
        <p:cxnSp>
          <p:nvCxnSpPr>
            <p:cNvPr id="49" name="Straight Connector 4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0" name="Straight Connector 4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5" name="Group 51"/>
          <p:cNvGrpSpPr/>
          <p:nvPr/>
        </p:nvGrpSpPr>
        <p:grpSpPr>
          <a:xfrm>
            <a:off x="1910227" y="5705272"/>
            <a:ext cx="76200" cy="304800"/>
            <a:chOff x="1676400" y="5715000"/>
            <a:chExt cx="76200" cy="304800"/>
          </a:xfrm>
        </p:grpSpPr>
        <p:cxnSp>
          <p:nvCxnSpPr>
            <p:cNvPr id="53" name="Straight Connector 5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4" name="Straight Connector 5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6" name="Group 54"/>
          <p:cNvGrpSpPr/>
          <p:nvPr/>
        </p:nvGrpSpPr>
        <p:grpSpPr>
          <a:xfrm>
            <a:off x="2144054" y="5705272"/>
            <a:ext cx="76200" cy="304800"/>
            <a:chOff x="1676400" y="5715000"/>
            <a:chExt cx="76200" cy="304800"/>
          </a:xfrm>
        </p:grpSpPr>
        <p:cxnSp>
          <p:nvCxnSpPr>
            <p:cNvPr id="56" name="Straight Connector 5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57" name="Straight Connector 5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7" name="Group 57"/>
          <p:cNvGrpSpPr/>
          <p:nvPr/>
        </p:nvGrpSpPr>
        <p:grpSpPr>
          <a:xfrm>
            <a:off x="2377881" y="5705272"/>
            <a:ext cx="76200" cy="304800"/>
            <a:chOff x="1676400" y="5715000"/>
            <a:chExt cx="76200" cy="304800"/>
          </a:xfrm>
        </p:grpSpPr>
        <p:cxnSp>
          <p:nvCxnSpPr>
            <p:cNvPr id="59" name="Straight Connector 5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0" name="Straight Connector 5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8" name="Group 60"/>
          <p:cNvGrpSpPr/>
          <p:nvPr/>
        </p:nvGrpSpPr>
        <p:grpSpPr>
          <a:xfrm>
            <a:off x="2611708" y="5705272"/>
            <a:ext cx="76200" cy="304800"/>
            <a:chOff x="1676400" y="5715000"/>
            <a:chExt cx="76200" cy="304800"/>
          </a:xfrm>
        </p:grpSpPr>
        <p:cxnSp>
          <p:nvCxnSpPr>
            <p:cNvPr id="62" name="Straight Connector 6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3" name="Straight Connector 6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9" name="Group 63"/>
          <p:cNvGrpSpPr/>
          <p:nvPr/>
        </p:nvGrpSpPr>
        <p:grpSpPr>
          <a:xfrm>
            <a:off x="2845535" y="5705272"/>
            <a:ext cx="76200" cy="304800"/>
            <a:chOff x="1676400" y="5715000"/>
            <a:chExt cx="76200" cy="304800"/>
          </a:xfrm>
        </p:grpSpPr>
        <p:cxnSp>
          <p:nvCxnSpPr>
            <p:cNvPr id="65" name="Straight Connector 6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6" name="Straight Connector 6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0" name="Group 66"/>
          <p:cNvGrpSpPr/>
          <p:nvPr/>
        </p:nvGrpSpPr>
        <p:grpSpPr>
          <a:xfrm>
            <a:off x="3079362" y="5705272"/>
            <a:ext cx="76200" cy="304800"/>
            <a:chOff x="1676400" y="5715000"/>
            <a:chExt cx="76200" cy="304800"/>
          </a:xfrm>
        </p:grpSpPr>
        <p:cxnSp>
          <p:nvCxnSpPr>
            <p:cNvPr id="68" name="Straight Connector 6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69" name="Straight Connector 6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1" name="Group 69"/>
          <p:cNvGrpSpPr/>
          <p:nvPr/>
        </p:nvGrpSpPr>
        <p:grpSpPr>
          <a:xfrm>
            <a:off x="3313189" y="5705272"/>
            <a:ext cx="76200" cy="304800"/>
            <a:chOff x="1676400" y="5715000"/>
            <a:chExt cx="76200" cy="304800"/>
          </a:xfrm>
        </p:grpSpPr>
        <p:cxnSp>
          <p:nvCxnSpPr>
            <p:cNvPr id="71" name="Straight Connector 7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2" name="Straight Connector 7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2" name="Group 72"/>
          <p:cNvGrpSpPr/>
          <p:nvPr/>
        </p:nvGrpSpPr>
        <p:grpSpPr>
          <a:xfrm>
            <a:off x="3547016" y="5705272"/>
            <a:ext cx="76200" cy="304800"/>
            <a:chOff x="1676400" y="5715000"/>
            <a:chExt cx="76200" cy="304800"/>
          </a:xfrm>
        </p:grpSpPr>
        <p:cxnSp>
          <p:nvCxnSpPr>
            <p:cNvPr id="74" name="Straight Connector 7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5" name="Straight Connector 7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3" name="Group 75"/>
          <p:cNvGrpSpPr/>
          <p:nvPr/>
        </p:nvGrpSpPr>
        <p:grpSpPr>
          <a:xfrm>
            <a:off x="3780843" y="5705272"/>
            <a:ext cx="76200" cy="304800"/>
            <a:chOff x="1676400" y="5715000"/>
            <a:chExt cx="76200" cy="304800"/>
          </a:xfrm>
        </p:grpSpPr>
        <p:cxnSp>
          <p:nvCxnSpPr>
            <p:cNvPr id="77" name="Straight Connector 7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78" name="Straight Connector 7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4" name="Group 78"/>
          <p:cNvGrpSpPr/>
          <p:nvPr/>
        </p:nvGrpSpPr>
        <p:grpSpPr>
          <a:xfrm>
            <a:off x="4014670" y="5705272"/>
            <a:ext cx="76200" cy="304800"/>
            <a:chOff x="1676400" y="5715000"/>
            <a:chExt cx="76200" cy="304800"/>
          </a:xfrm>
        </p:grpSpPr>
        <p:cxnSp>
          <p:nvCxnSpPr>
            <p:cNvPr id="80" name="Straight Connector 7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1" name="Straight Connector 8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5" name="Group 81"/>
          <p:cNvGrpSpPr/>
          <p:nvPr/>
        </p:nvGrpSpPr>
        <p:grpSpPr>
          <a:xfrm>
            <a:off x="4248497" y="5705272"/>
            <a:ext cx="76200" cy="304800"/>
            <a:chOff x="1676400" y="5715000"/>
            <a:chExt cx="76200" cy="304800"/>
          </a:xfrm>
        </p:grpSpPr>
        <p:cxnSp>
          <p:nvCxnSpPr>
            <p:cNvPr id="83" name="Straight Connector 8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4" name="Straight Connector 8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6" name="Group 84"/>
          <p:cNvGrpSpPr/>
          <p:nvPr/>
        </p:nvGrpSpPr>
        <p:grpSpPr>
          <a:xfrm>
            <a:off x="4482324" y="5705272"/>
            <a:ext cx="76200" cy="304800"/>
            <a:chOff x="1676400" y="5715000"/>
            <a:chExt cx="76200" cy="304800"/>
          </a:xfrm>
        </p:grpSpPr>
        <p:cxnSp>
          <p:nvCxnSpPr>
            <p:cNvPr id="86" name="Straight Connector 8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87" name="Straight Connector 8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7" name="Group 87"/>
          <p:cNvGrpSpPr/>
          <p:nvPr/>
        </p:nvGrpSpPr>
        <p:grpSpPr>
          <a:xfrm>
            <a:off x="4716151" y="5705272"/>
            <a:ext cx="76200" cy="304800"/>
            <a:chOff x="1676400" y="5715000"/>
            <a:chExt cx="76200" cy="304800"/>
          </a:xfrm>
        </p:grpSpPr>
        <p:cxnSp>
          <p:nvCxnSpPr>
            <p:cNvPr id="89" name="Straight Connector 8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0" name="Straight Connector 8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8" name="Group 90"/>
          <p:cNvGrpSpPr/>
          <p:nvPr/>
        </p:nvGrpSpPr>
        <p:grpSpPr>
          <a:xfrm>
            <a:off x="4949978" y="5705272"/>
            <a:ext cx="76200" cy="304800"/>
            <a:chOff x="1676400" y="5715000"/>
            <a:chExt cx="76200" cy="304800"/>
          </a:xfrm>
        </p:grpSpPr>
        <p:cxnSp>
          <p:nvCxnSpPr>
            <p:cNvPr id="92" name="Straight Connector 9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3" name="Straight Connector 9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19" name="Group 93"/>
          <p:cNvGrpSpPr/>
          <p:nvPr/>
        </p:nvGrpSpPr>
        <p:grpSpPr>
          <a:xfrm>
            <a:off x="5183805" y="5705272"/>
            <a:ext cx="76200" cy="304800"/>
            <a:chOff x="1676400" y="5715000"/>
            <a:chExt cx="76200" cy="304800"/>
          </a:xfrm>
        </p:grpSpPr>
        <p:cxnSp>
          <p:nvCxnSpPr>
            <p:cNvPr id="95" name="Straight Connector 9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6" name="Straight Connector 9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0" name="Group 96"/>
          <p:cNvGrpSpPr/>
          <p:nvPr/>
        </p:nvGrpSpPr>
        <p:grpSpPr>
          <a:xfrm>
            <a:off x="5417632" y="5705272"/>
            <a:ext cx="76200" cy="304800"/>
            <a:chOff x="1676400" y="5715000"/>
            <a:chExt cx="76200" cy="304800"/>
          </a:xfrm>
        </p:grpSpPr>
        <p:cxnSp>
          <p:nvCxnSpPr>
            <p:cNvPr id="98" name="Straight Connector 9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99" name="Straight Connector 9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1" name="Group 99"/>
          <p:cNvGrpSpPr/>
          <p:nvPr/>
        </p:nvGrpSpPr>
        <p:grpSpPr>
          <a:xfrm>
            <a:off x="5651459" y="5705272"/>
            <a:ext cx="76200" cy="304800"/>
            <a:chOff x="1676400" y="5715000"/>
            <a:chExt cx="76200" cy="304800"/>
          </a:xfrm>
        </p:grpSpPr>
        <p:cxnSp>
          <p:nvCxnSpPr>
            <p:cNvPr id="101" name="Straight Connector 10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2" name="Straight Connector 10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2" name="Group 102"/>
          <p:cNvGrpSpPr/>
          <p:nvPr/>
        </p:nvGrpSpPr>
        <p:grpSpPr>
          <a:xfrm>
            <a:off x="5885286" y="5705272"/>
            <a:ext cx="76200" cy="304800"/>
            <a:chOff x="1676400" y="5715000"/>
            <a:chExt cx="76200" cy="304800"/>
          </a:xfrm>
        </p:grpSpPr>
        <p:cxnSp>
          <p:nvCxnSpPr>
            <p:cNvPr id="104" name="Straight Connector 103"/>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5" name="Straight Connector 104"/>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3" name="Group 105"/>
          <p:cNvGrpSpPr/>
          <p:nvPr/>
        </p:nvGrpSpPr>
        <p:grpSpPr>
          <a:xfrm>
            <a:off x="6119113" y="5705272"/>
            <a:ext cx="76200" cy="304800"/>
            <a:chOff x="1676400" y="5715000"/>
            <a:chExt cx="76200" cy="304800"/>
          </a:xfrm>
        </p:grpSpPr>
        <p:cxnSp>
          <p:nvCxnSpPr>
            <p:cNvPr id="107" name="Straight Connector 106"/>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08" name="Straight Connector 107"/>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4" name="Group 108"/>
          <p:cNvGrpSpPr/>
          <p:nvPr/>
        </p:nvGrpSpPr>
        <p:grpSpPr>
          <a:xfrm>
            <a:off x="6352940" y="5705272"/>
            <a:ext cx="76200" cy="304800"/>
            <a:chOff x="1676400" y="5715000"/>
            <a:chExt cx="76200" cy="304800"/>
          </a:xfrm>
        </p:grpSpPr>
        <p:cxnSp>
          <p:nvCxnSpPr>
            <p:cNvPr id="110" name="Straight Connector 109"/>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1" name="Straight Connector 110"/>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5" name="Group 111"/>
          <p:cNvGrpSpPr/>
          <p:nvPr/>
        </p:nvGrpSpPr>
        <p:grpSpPr>
          <a:xfrm>
            <a:off x="6586767" y="5705272"/>
            <a:ext cx="76200" cy="304800"/>
            <a:chOff x="1676400" y="5715000"/>
            <a:chExt cx="76200" cy="304800"/>
          </a:xfrm>
        </p:grpSpPr>
        <p:cxnSp>
          <p:nvCxnSpPr>
            <p:cNvPr id="113" name="Straight Connector 112"/>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4" name="Straight Connector 113"/>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6" name="Group 114"/>
          <p:cNvGrpSpPr/>
          <p:nvPr/>
        </p:nvGrpSpPr>
        <p:grpSpPr>
          <a:xfrm>
            <a:off x="6820594" y="5705272"/>
            <a:ext cx="76200" cy="304800"/>
            <a:chOff x="1676400" y="5715000"/>
            <a:chExt cx="76200" cy="304800"/>
          </a:xfrm>
        </p:grpSpPr>
        <p:cxnSp>
          <p:nvCxnSpPr>
            <p:cNvPr id="116" name="Straight Connector 115"/>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17" name="Straight Connector 116"/>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7" name="Group 117"/>
          <p:cNvGrpSpPr/>
          <p:nvPr/>
        </p:nvGrpSpPr>
        <p:grpSpPr>
          <a:xfrm>
            <a:off x="7054421" y="5705272"/>
            <a:ext cx="76200" cy="304800"/>
            <a:chOff x="1676400" y="5715000"/>
            <a:chExt cx="76200" cy="304800"/>
          </a:xfrm>
        </p:grpSpPr>
        <p:cxnSp>
          <p:nvCxnSpPr>
            <p:cNvPr id="119" name="Straight Connector 118"/>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0" name="Straight Connector 119"/>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8" name="Group 120"/>
          <p:cNvGrpSpPr/>
          <p:nvPr/>
        </p:nvGrpSpPr>
        <p:grpSpPr>
          <a:xfrm>
            <a:off x="7288248" y="5705272"/>
            <a:ext cx="76200" cy="304800"/>
            <a:chOff x="1676400" y="5715000"/>
            <a:chExt cx="76200" cy="304800"/>
          </a:xfrm>
        </p:grpSpPr>
        <p:cxnSp>
          <p:nvCxnSpPr>
            <p:cNvPr id="122" name="Straight Connector 121"/>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3" name="Straight Connector 122"/>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29" name="Group 123"/>
          <p:cNvGrpSpPr/>
          <p:nvPr/>
        </p:nvGrpSpPr>
        <p:grpSpPr>
          <a:xfrm>
            <a:off x="7522075" y="5705272"/>
            <a:ext cx="76200" cy="304800"/>
            <a:chOff x="1676400" y="5715000"/>
            <a:chExt cx="76200" cy="304800"/>
          </a:xfrm>
        </p:grpSpPr>
        <p:cxnSp>
          <p:nvCxnSpPr>
            <p:cNvPr id="125" name="Straight Connector 124"/>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6" name="Straight Connector 125"/>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0" name="Group 126"/>
          <p:cNvGrpSpPr/>
          <p:nvPr/>
        </p:nvGrpSpPr>
        <p:grpSpPr>
          <a:xfrm>
            <a:off x="7755902" y="5705272"/>
            <a:ext cx="76200" cy="304800"/>
            <a:chOff x="1676400" y="5715000"/>
            <a:chExt cx="76200" cy="304800"/>
          </a:xfrm>
        </p:grpSpPr>
        <p:cxnSp>
          <p:nvCxnSpPr>
            <p:cNvPr id="128" name="Straight Connector 127"/>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29" name="Straight Connector 128"/>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grpSp>
        <p:nvGrpSpPr>
          <p:cNvPr id="31" name="Group 129"/>
          <p:cNvGrpSpPr/>
          <p:nvPr/>
        </p:nvGrpSpPr>
        <p:grpSpPr>
          <a:xfrm>
            <a:off x="7989728" y="5705272"/>
            <a:ext cx="76200" cy="304800"/>
            <a:chOff x="1676400" y="5715000"/>
            <a:chExt cx="76200" cy="304800"/>
          </a:xfrm>
        </p:grpSpPr>
        <p:cxnSp>
          <p:nvCxnSpPr>
            <p:cNvPr id="131" name="Straight Connector 130"/>
            <p:cNvCxnSpPr/>
            <p:nvPr/>
          </p:nvCxnSpPr>
          <p:spPr bwMode="auto">
            <a:xfrm rot="5400000">
              <a:off x="1524000" y="5867400"/>
              <a:ext cx="304800" cy="0"/>
            </a:xfrm>
            <a:prstGeom prst="line">
              <a:avLst/>
            </a:prstGeom>
            <a:noFill/>
            <a:ln w="19050" cap="flat" cmpd="sng" algn="ctr">
              <a:solidFill>
                <a:schemeClr val="tx2"/>
              </a:solidFill>
              <a:prstDash val="solid"/>
              <a:round/>
              <a:headEnd type="none" w="lg" len="med"/>
              <a:tailEnd type="none" w="lg" len="med"/>
            </a:ln>
            <a:effectLst/>
          </p:spPr>
        </p:cxnSp>
        <p:cxnSp>
          <p:nvCxnSpPr>
            <p:cNvPr id="132" name="Straight Connector 131"/>
            <p:cNvCxnSpPr/>
            <p:nvPr/>
          </p:nvCxnSpPr>
          <p:spPr bwMode="auto">
            <a:xfrm rot="5400000">
              <a:off x="1600200" y="5867400"/>
              <a:ext cx="304800" cy="0"/>
            </a:xfrm>
            <a:prstGeom prst="line">
              <a:avLst/>
            </a:prstGeom>
            <a:noFill/>
            <a:ln w="19050" cap="flat" cmpd="sng" algn="ctr">
              <a:solidFill>
                <a:schemeClr val="tx2"/>
              </a:solidFill>
              <a:prstDash val="solid"/>
              <a:round/>
              <a:headEnd type="none" w="lg" len="med"/>
              <a:tailEnd type="none" w="lg" len="med"/>
            </a:ln>
            <a:effectLst/>
          </p:spPr>
        </p:cxnSp>
      </p:grpSp>
    </p:spTree>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blanket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9" name="Straight Connector 18"/>
          <p:cNvCxnSpPr/>
          <p:nvPr/>
        </p:nvCxnSpPr>
        <p:spPr bwMode="auto">
          <a:xfrm>
            <a:off x="5576623" y="4021616"/>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3600000"/>
            </a:camera>
            <a:lightRig rig="threePt" dir="t"/>
          </a:scene3d>
        </p:spPr>
      </p:cxnSp>
      <p:cxnSp>
        <p:nvCxnSpPr>
          <p:cNvPr id="20" name="Straight Connector 19"/>
          <p:cNvCxnSpPr/>
          <p:nvPr/>
        </p:nvCxnSpPr>
        <p:spPr bwMode="auto">
          <a:xfrm rot="10800000">
            <a:off x="3439672" y="4020678"/>
            <a:ext cx="4023360" cy="0"/>
          </a:xfrm>
          <a:prstGeom prst="line">
            <a:avLst/>
          </a:prstGeom>
          <a:noFill/>
          <a:ln w="38100" cap="flat" cmpd="sng" algn="ctr">
            <a:solidFill>
              <a:schemeClr val="accent1"/>
            </a:solidFill>
            <a:prstDash val="solid"/>
            <a:round/>
            <a:headEnd type="none" w="lg" len="med"/>
            <a:tailEnd type="none" w="lg" len="med"/>
          </a:ln>
          <a:effectLst/>
          <a:scene3d>
            <a:camera prst="orthographicFront">
              <a:rot lat="0" lon="0" rev="18000000"/>
            </a:camera>
            <a:lightRig rig="threePt" dir="t"/>
          </a:scene3d>
        </p:spPr>
      </p:cxnSp>
      <p:sp>
        <p:nvSpPr>
          <p:cNvPr id="24" name="Rectangle 23"/>
          <p:cNvSpPr/>
          <p:nvPr/>
        </p:nvSpPr>
        <p:spPr bwMode="auto">
          <a:xfrm>
            <a:off x="4417621" y="0"/>
            <a:ext cx="4180114" cy="6719977"/>
          </a:xfrm>
          <a:prstGeom prst="rect">
            <a:avLst/>
          </a:pr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Oval 30"/>
          <p:cNvSpPr/>
          <p:nvPr/>
        </p:nvSpPr>
        <p:spPr bwMode="auto">
          <a:xfrm>
            <a:off x="6021065" y="5735786"/>
            <a:ext cx="973777" cy="973777"/>
          </a:xfrm>
          <a:prstGeom prst="ellipse">
            <a:avLst/>
          </a:prstGeom>
          <a:noFill/>
          <a:ln w="381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Rectangle 32"/>
          <p:cNvSpPr/>
          <p:nvPr/>
        </p:nvSpPr>
        <p:spPr bwMode="auto">
          <a:xfrm>
            <a:off x="6460176" y="5225160"/>
            <a:ext cx="95003" cy="534379"/>
          </a:xfrm>
          <a:prstGeom prst="rect">
            <a:avLst/>
          </a:prstGeom>
          <a:solidFill>
            <a:schemeClr val="bg1"/>
          </a:solidFill>
          <a:ln w="381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6" name="Straight Arrow Connector 35"/>
          <p:cNvCxnSpPr>
            <a:stCxn id="37" idx="3"/>
          </p:cNvCxnSpPr>
          <p:nvPr/>
        </p:nvCxnSpPr>
        <p:spPr bwMode="auto">
          <a:xfrm>
            <a:off x="4263934" y="6103546"/>
            <a:ext cx="2192622" cy="107683"/>
          </a:xfrm>
          <a:prstGeom prst="straightConnector1">
            <a:avLst/>
          </a:prstGeom>
          <a:noFill/>
          <a:ln w="12700" cap="flat" cmpd="sng" algn="ctr">
            <a:solidFill>
              <a:schemeClr val="bg2"/>
            </a:solidFill>
            <a:prstDash val="solid"/>
            <a:round/>
            <a:headEnd type="none" w="lg" len="med"/>
            <a:tailEnd type="arrow"/>
          </a:ln>
          <a:effectLst/>
        </p:spPr>
      </p:cxnSp>
      <p:sp>
        <p:nvSpPr>
          <p:cNvPr id="37" name="TextBox 36"/>
          <p:cNvSpPr txBox="1"/>
          <p:nvPr/>
        </p:nvSpPr>
        <p:spPr>
          <a:xfrm>
            <a:off x="1200275" y="5841936"/>
            <a:ext cx="3063659" cy="523220"/>
          </a:xfrm>
          <a:prstGeom prst="rect">
            <a:avLst/>
          </a:prstGeom>
          <a:noFill/>
        </p:spPr>
        <p:txBody>
          <a:bodyPr wrap="none" rtlCol="0">
            <a:spAutoFit/>
          </a:bodyPr>
          <a:lstStyle/>
          <a:p>
            <a:r>
              <a:rPr lang="en-US" dirty="0"/>
              <a:t>Inlet manifold/drain</a:t>
            </a:r>
          </a:p>
        </p:txBody>
      </p:sp>
      <p:cxnSp>
        <p:nvCxnSpPr>
          <p:cNvPr id="42" name="Shape 41"/>
          <p:cNvCxnSpPr>
            <a:stCxn id="43" idx="3"/>
            <a:endCxn id="33" idx="2"/>
          </p:cNvCxnSpPr>
          <p:nvPr/>
        </p:nvCxnSpPr>
        <p:spPr bwMode="auto">
          <a:xfrm>
            <a:off x="3990109" y="4908239"/>
            <a:ext cx="2517569" cy="851300"/>
          </a:xfrm>
          <a:prstGeom prst="bentConnector4">
            <a:avLst>
              <a:gd name="adj1" fmla="val 49057"/>
              <a:gd name="adj2" fmla="val 126853"/>
            </a:avLst>
          </a:prstGeom>
          <a:noFill/>
          <a:ln w="12700" cap="flat" cmpd="sng" algn="ctr">
            <a:solidFill>
              <a:schemeClr val="bg2"/>
            </a:solidFill>
            <a:prstDash val="solid"/>
            <a:round/>
            <a:headEnd type="none" w="lg" len="med"/>
            <a:tailEnd type="arrow"/>
          </a:ln>
          <a:effectLst/>
        </p:spPr>
      </p:cxnSp>
      <p:sp>
        <p:nvSpPr>
          <p:cNvPr id="43" name="TextBox 42"/>
          <p:cNvSpPr txBox="1"/>
          <p:nvPr/>
        </p:nvSpPr>
        <p:spPr>
          <a:xfrm>
            <a:off x="1531916" y="4215741"/>
            <a:ext cx="2458193" cy="1384995"/>
          </a:xfrm>
          <a:prstGeom prst="rect">
            <a:avLst/>
          </a:prstGeom>
          <a:noFill/>
        </p:spPr>
        <p:txBody>
          <a:bodyPr wrap="square" rtlCol="0">
            <a:spAutoFit/>
          </a:bodyPr>
          <a:lstStyle/>
          <a:p>
            <a:r>
              <a:rPr lang="en-US" dirty="0"/>
              <a:t>Slot that runs the length of the </a:t>
            </a:r>
            <a:r>
              <a:rPr lang="en-US" dirty="0" err="1"/>
              <a:t>sed</a:t>
            </a:r>
            <a:r>
              <a:rPr lang="en-US" dirty="0"/>
              <a:t> tank</a:t>
            </a:r>
          </a:p>
        </p:txBody>
      </p:sp>
      <p:sp>
        <p:nvSpPr>
          <p:cNvPr id="47" name="TextBox 46"/>
          <p:cNvSpPr txBox="1"/>
          <p:nvPr/>
        </p:nvSpPr>
        <p:spPr>
          <a:xfrm>
            <a:off x="4892635" y="1852551"/>
            <a:ext cx="3194462" cy="1384995"/>
          </a:xfrm>
          <a:prstGeom prst="rect">
            <a:avLst/>
          </a:prstGeom>
          <a:noFill/>
        </p:spPr>
        <p:txBody>
          <a:bodyPr wrap="square" rtlCol="0">
            <a:spAutoFit/>
          </a:bodyPr>
          <a:lstStyle/>
          <a:p>
            <a:pPr algn="ctr"/>
            <a:r>
              <a:rPr lang="en-US" dirty="0" err="1"/>
              <a:t>Sed</a:t>
            </a:r>
            <a:r>
              <a:rPr lang="en-US" dirty="0"/>
              <a:t> tank cross- section showing bottom geometry</a:t>
            </a:r>
          </a:p>
        </p:txBody>
      </p:sp>
      <p:cxnSp>
        <p:nvCxnSpPr>
          <p:cNvPr id="49" name="Straight Arrow Connector 48"/>
          <p:cNvCxnSpPr/>
          <p:nvPr/>
        </p:nvCxnSpPr>
        <p:spPr bwMode="auto">
          <a:xfrm>
            <a:off x="4405745" y="748145"/>
            <a:ext cx="4191990" cy="0"/>
          </a:xfrm>
          <a:prstGeom prst="straightConnector1">
            <a:avLst/>
          </a:prstGeom>
          <a:noFill/>
          <a:ln w="12700" cap="flat" cmpd="sng" algn="ctr">
            <a:solidFill>
              <a:schemeClr val="bg2"/>
            </a:solidFill>
            <a:prstDash val="solid"/>
            <a:round/>
            <a:headEnd type="triangle" w="lg" len="med"/>
            <a:tailEnd type="triangle" w="lg" len="med"/>
          </a:ln>
          <a:effectLst/>
        </p:spPr>
      </p:cxnSp>
      <p:sp>
        <p:nvSpPr>
          <p:cNvPr id="50" name="TextBox 49"/>
          <p:cNvSpPr txBox="1"/>
          <p:nvPr/>
        </p:nvSpPr>
        <p:spPr>
          <a:xfrm>
            <a:off x="6092042" y="463139"/>
            <a:ext cx="732893" cy="523220"/>
          </a:xfrm>
          <a:prstGeom prst="rect">
            <a:avLst/>
          </a:prstGeom>
          <a:solidFill>
            <a:schemeClr val="bg1"/>
          </a:solidFill>
        </p:spPr>
        <p:txBody>
          <a:bodyPr wrap="none" rtlCol="0">
            <a:spAutoFit/>
          </a:bodyPr>
          <a:lstStyle/>
          <a:p>
            <a:r>
              <a:rPr lang="en-US" dirty="0"/>
              <a:t>1 m</a:t>
            </a:r>
          </a:p>
        </p:txBody>
      </p:sp>
      <p:sp>
        <p:nvSpPr>
          <p:cNvPr id="14" name="TextBox 13"/>
          <p:cNvSpPr txBox="1"/>
          <p:nvPr/>
        </p:nvSpPr>
        <p:spPr>
          <a:xfrm>
            <a:off x="925551" y="579863"/>
            <a:ext cx="2899317" cy="1384995"/>
          </a:xfrm>
          <a:prstGeom prst="rect">
            <a:avLst/>
          </a:prstGeom>
          <a:noFill/>
        </p:spPr>
        <p:txBody>
          <a:bodyPr wrap="square" rtlCol="0">
            <a:spAutoFit/>
          </a:bodyPr>
          <a:lstStyle/>
          <a:p>
            <a:r>
              <a:rPr lang="en-US" dirty="0"/>
              <a:t>Identify the failure modes for this geometry</a:t>
            </a:r>
          </a:p>
        </p:txBody>
      </p:sp>
    </p:spTree>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1497013" y="1955800"/>
            <a:ext cx="6303962" cy="4149725"/>
          </a:xfrm>
          <a:prstGeom prst="rect">
            <a:avLst/>
          </a:prstGeom>
          <a:blipFill>
            <a:blip r:embed="rId3" cstate="print">
              <a:extLst>
                <a:ext uri="{28A0092B-C50C-407E-A947-70E740481C1C}">
                  <a14:useLocalDpi xmlns:a14="http://schemas.microsoft.com/office/drawing/2010/main" val="0"/>
                </a:ext>
              </a:extLst>
            </a:blip>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6" name="Rectangle 45"/>
          <p:cNvSpPr>
            <a:spLocks noChangeArrowheads="1"/>
          </p:cNvSpPr>
          <p:nvPr/>
        </p:nvSpPr>
        <p:spPr bwMode="auto">
          <a:xfrm>
            <a:off x="2746375" y="2217738"/>
            <a:ext cx="4106863" cy="3622675"/>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49" name="Rectangle 48"/>
          <p:cNvSpPr/>
          <p:nvPr/>
        </p:nvSpPr>
        <p:spPr>
          <a:xfrm>
            <a:off x="2754313" y="1955800"/>
            <a:ext cx="4094162" cy="26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2" name="Rectangle 48"/>
          <p:cNvSpPr/>
          <p:nvPr/>
        </p:nvSpPr>
        <p:spPr>
          <a:xfrm>
            <a:off x="1703388" y="1919288"/>
            <a:ext cx="833437"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3" name="Rectangle 48"/>
          <p:cNvSpPr/>
          <p:nvPr/>
        </p:nvSpPr>
        <p:spPr>
          <a:xfrm>
            <a:off x="7115175" y="1855788"/>
            <a:ext cx="500063" cy="11715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s-HN" b="1"/>
          </a:p>
        </p:txBody>
      </p:sp>
      <p:sp>
        <p:nvSpPr>
          <p:cNvPr id="4" name="Rectangle 45"/>
          <p:cNvSpPr>
            <a:spLocks noChangeArrowheads="1"/>
          </p:cNvSpPr>
          <p:nvPr/>
        </p:nvSpPr>
        <p:spPr bwMode="auto">
          <a:xfrm>
            <a:off x="1681163" y="3330575"/>
            <a:ext cx="5926137" cy="2506663"/>
          </a:xfrm>
          <a:prstGeom prst="rect">
            <a:avLst/>
          </a:prstGeom>
          <a:solidFill>
            <a:schemeClr val="accent3"/>
          </a:solidFill>
          <a:ln w="25400" algn="ctr">
            <a:noFill/>
            <a:miter lim="800000"/>
            <a:headEnd/>
            <a:tailEnd/>
          </a:ln>
        </p:spPr>
        <p:txBody>
          <a:bodyPr anchor="ctr"/>
          <a:lstStyle/>
          <a:p>
            <a:pPr algn="ctr">
              <a:defRPr/>
            </a:pPr>
            <a:endParaRPr lang="es-HN" b="1">
              <a:solidFill>
                <a:schemeClr val="lt1"/>
              </a:solidFill>
              <a:latin typeface="+mn-lt"/>
            </a:endParaRPr>
          </a:p>
        </p:txBody>
      </p:sp>
      <p:sp>
        <p:nvSpPr>
          <p:cNvPr id="35848" name="Rectangle 55"/>
          <p:cNvSpPr>
            <a:spLocks noChangeArrowheads="1"/>
          </p:cNvSpPr>
          <p:nvPr/>
        </p:nvSpPr>
        <p:spPr bwMode="auto">
          <a:xfrm>
            <a:off x="1820009" y="2994109"/>
            <a:ext cx="597876" cy="523220"/>
          </a:xfrm>
          <a:prstGeom prst="rect">
            <a:avLst/>
          </a:prstGeom>
          <a:solidFill>
            <a:schemeClr val="hlink"/>
          </a:solidFill>
          <a:ln w="12700">
            <a:noFill/>
            <a:miter lim="800000"/>
            <a:headEnd type="none" w="lg" len="med"/>
            <a:tailEnd type="none" w="lg" len="med"/>
          </a:ln>
        </p:spPr>
        <p:txBody>
          <a:bodyPr wrap="square" anchor="ctr">
            <a:spAutoFit/>
          </a:bodyPr>
          <a:lstStyle/>
          <a:p>
            <a:endParaRPr lang="es-HN"/>
          </a:p>
        </p:txBody>
      </p:sp>
      <p:sp>
        <p:nvSpPr>
          <p:cNvPr id="35849" name="Rectangle 56"/>
          <p:cNvSpPr>
            <a:spLocks noChangeArrowheads="1"/>
          </p:cNvSpPr>
          <p:nvPr/>
        </p:nvSpPr>
        <p:spPr bwMode="auto">
          <a:xfrm>
            <a:off x="1085850" y="5638800"/>
            <a:ext cx="638175" cy="1714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grpSp>
        <p:nvGrpSpPr>
          <p:cNvPr id="67" name="Group 66"/>
          <p:cNvGrpSpPr/>
          <p:nvPr/>
        </p:nvGrpSpPr>
        <p:grpSpPr>
          <a:xfrm>
            <a:off x="866403" y="2115349"/>
            <a:ext cx="6745288" cy="3719512"/>
            <a:chOff x="873125" y="2119313"/>
            <a:chExt cx="6745288" cy="3719512"/>
          </a:xfrm>
        </p:grpSpPr>
        <p:sp>
          <p:nvSpPr>
            <p:cNvPr id="35895" name="Rectangle 67"/>
            <p:cNvSpPr>
              <a:spLocks noChangeArrowheads="1"/>
            </p:cNvSpPr>
            <p:nvPr/>
          </p:nvSpPr>
          <p:spPr bwMode="auto">
            <a:xfrm>
              <a:off x="2746375" y="2119313"/>
              <a:ext cx="4110038" cy="1227137"/>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6" name="Rectangle 68"/>
            <p:cNvSpPr>
              <a:spLocks noChangeArrowheads="1"/>
            </p:cNvSpPr>
            <p:nvPr/>
          </p:nvSpPr>
          <p:spPr bwMode="auto">
            <a:xfrm>
              <a:off x="1671638" y="3338513"/>
              <a:ext cx="5946775" cy="2500312"/>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sp>
          <p:nvSpPr>
            <p:cNvPr id="35898" name="Rectangle 74"/>
            <p:cNvSpPr>
              <a:spLocks noChangeArrowheads="1"/>
            </p:cNvSpPr>
            <p:nvPr/>
          </p:nvSpPr>
          <p:spPr bwMode="auto">
            <a:xfrm>
              <a:off x="873125" y="5626100"/>
              <a:ext cx="908050" cy="171450"/>
            </a:xfrm>
            <a:prstGeom prst="rect">
              <a:avLst/>
            </a:prstGeom>
            <a:solidFill>
              <a:schemeClr val="bg1"/>
            </a:solidFill>
            <a:ln w="12700">
              <a:noFill/>
              <a:miter lim="800000"/>
              <a:headEnd type="none" w="lg" len="med"/>
              <a:tailEnd type="none" w="lg" len="med"/>
            </a:ln>
          </p:spPr>
          <p:txBody>
            <a:bodyPr anchor="ctr">
              <a:spAutoFit/>
            </a:bodyPr>
            <a:lstStyle/>
            <a:p>
              <a:endParaRPr lang="es-HN"/>
            </a:p>
          </p:txBody>
        </p:sp>
      </p:grpSp>
      <p:grpSp>
        <p:nvGrpSpPr>
          <p:cNvPr id="6" name="Group 11"/>
          <p:cNvGrpSpPr>
            <a:grpSpLocks/>
          </p:cNvGrpSpPr>
          <p:nvPr/>
        </p:nvGrpSpPr>
        <p:grpSpPr bwMode="auto">
          <a:xfrm>
            <a:off x="3124200" y="2695575"/>
            <a:ext cx="3678238" cy="1350963"/>
            <a:chOff x="1487" y="1205"/>
            <a:chExt cx="3360" cy="1234"/>
          </a:xfrm>
        </p:grpSpPr>
        <p:sp>
          <p:nvSpPr>
            <p:cNvPr id="35865" name="Line 12"/>
            <p:cNvSpPr>
              <a:spLocks noChangeShapeType="1"/>
            </p:cNvSpPr>
            <p:nvPr/>
          </p:nvSpPr>
          <p:spPr bwMode="auto">
            <a:xfrm rot="-1800000" flipH="1" flipV="1">
              <a:off x="484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6" name="Line 13"/>
            <p:cNvSpPr>
              <a:spLocks noChangeShapeType="1"/>
            </p:cNvSpPr>
            <p:nvPr/>
          </p:nvSpPr>
          <p:spPr bwMode="auto">
            <a:xfrm rot="-1800000" flipH="1" flipV="1">
              <a:off x="47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7" name="Line 14"/>
            <p:cNvSpPr>
              <a:spLocks noChangeShapeType="1"/>
            </p:cNvSpPr>
            <p:nvPr/>
          </p:nvSpPr>
          <p:spPr bwMode="auto">
            <a:xfrm rot="-1800000" flipH="1" flipV="1">
              <a:off x="46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8" name="Line 15"/>
            <p:cNvSpPr>
              <a:spLocks noChangeShapeType="1"/>
            </p:cNvSpPr>
            <p:nvPr/>
          </p:nvSpPr>
          <p:spPr bwMode="auto">
            <a:xfrm rot="-1800000" flipH="1" flipV="1">
              <a:off x="44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69" name="Line 16"/>
            <p:cNvSpPr>
              <a:spLocks noChangeShapeType="1"/>
            </p:cNvSpPr>
            <p:nvPr/>
          </p:nvSpPr>
          <p:spPr bwMode="auto">
            <a:xfrm rot="-1800000" flipH="1" flipV="1">
              <a:off x="43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0" name="Line 17"/>
            <p:cNvSpPr>
              <a:spLocks noChangeShapeType="1"/>
            </p:cNvSpPr>
            <p:nvPr/>
          </p:nvSpPr>
          <p:spPr bwMode="auto">
            <a:xfrm rot="-1800000" flipH="1" flipV="1">
              <a:off x="426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1" name="Line 18"/>
            <p:cNvSpPr>
              <a:spLocks noChangeShapeType="1"/>
            </p:cNvSpPr>
            <p:nvPr/>
          </p:nvSpPr>
          <p:spPr bwMode="auto">
            <a:xfrm rot="-1800000" flipH="1" flipV="1">
              <a:off x="415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2" name="Line 19"/>
            <p:cNvSpPr>
              <a:spLocks noChangeShapeType="1"/>
            </p:cNvSpPr>
            <p:nvPr/>
          </p:nvSpPr>
          <p:spPr bwMode="auto">
            <a:xfrm rot="-1800000" flipH="1" flipV="1">
              <a:off x="403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3" name="Line 20"/>
            <p:cNvSpPr>
              <a:spLocks noChangeShapeType="1"/>
            </p:cNvSpPr>
            <p:nvPr/>
          </p:nvSpPr>
          <p:spPr bwMode="auto">
            <a:xfrm rot="-1800000" flipH="1" flipV="1">
              <a:off x="39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4" name="Line 21"/>
            <p:cNvSpPr>
              <a:spLocks noChangeShapeType="1"/>
            </p:cNvSpPr>
            <p:nvPr/>
          </p:nvSpPr>
          <p:spPr bwMode="auto">
            <a:xfrm rot="-1800000" flipH="1" flipV="1">
              <a:off x="3804"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5" name="Line 22"/>
            <p:cNvSpPr>
              <a:spLocks noChangeShapeType="1"/>
            </p:cNvSpPr>
            <p:nvPr/>
          </p:nvSpPr>
          <p:spPr bwMode="auto">
            <a:xfrm rot="-1800000" flipH="1" flipV="1">
              <a:off x="3688"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6" name="Line 23"/>
            <p:cNvSpPr>
              <a:spLocks noChangeShapeType="1"/>
            </p:cNvSpPr>
            <p:nvPr/>
          </p:nvSpPr>
          <p:spPr bwMode="auto">
            <a:xfrm rot="-1800000" flipH="1" flipV="1">
              <a:off x="357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7" name="Line 24"/>
            <p:cNvSpPr>
              <a:spLocks noChangeShapeType="1"/>
            </p:cNvSpPr>
            <p:nvPr/>
          </p:nvSpPr>
          <p:spPr bwMode="auto">
            <a:xfrm rot="-1800000" flipH="1" flipV="1">
              <a:off x="3456"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8" name="Line 25"/>
            <p:cNvSpPr>
              <a:spLocks noChangeShapeType="1"/>
            </p:cNvSpPr>
            <p:nvPr/>
          </p:nvSpPr>
          <p:spPr bwMode="auto">
            <a:xfrm rot="-1800000" flipH="1" flipV="1">
              <a:off x="334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79" name="Line 26"/>
            <p:cNvSpPr>
              <a:spLocks noChangeShapeType="1"/>
            </p:cNvSpPr>
            <p:nvPr/>
          </p:nvSpPr>
          <p:spPr bwMode="auto">
            <a:xfrm rot="-1800000" flipH="1" flipV="1">
              <a:off x="322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0" name="Line 27"/>
            <p:cNvSpPr>
              <a:spLocks noChangeShapeType="1"/>
            </p:cNvSpPr>
            <p:nvPr/>
          </p:nvSpPr>
          <p:spPr bwMode="auto">
            <a:xfrm rot="-1800000" flipH="1" flipV="1">
              <a:off x="310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1" name="Line 28"/>
            <p:cNvSpPr>
              <a:spLocks noChangeShapeType="1"/>
            </p:cNvSpPr>
            <p:nvPr/>
          </p:nvSpPr>
          <p:spPr bwMode="auto">
            <a:xfrm rot="-1800000" flipH="1" flipV="1">
              <a:off x="299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2" name="Line 29"/>
            <p:cNvSpPr>
              <a:spLocks noChangeShapeType="1"/>
            </p:cNvSpPr>
            <p:nvPr/>
          </p:nvSpPr>
          <p:spPr bwMode="auto">
            <a:xfrm rot="-1800000" flipH="1" flipV="1">
              <a:off x="287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3" name="Line 30"/>
            <p:cNvSpPr>
              <a:spLocks noChangeShapeType="1"/>
            </p:cNvSpPr>
            <p:nvPr/>
          </p:nvSpPr>
          <p:spPr bwMode="auto">
            <a:xfrm rot="-1800000" flipH="1" flipV="1">
              <a:off x="276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4" name="Line 31"/>
            <p:cNvSpPr>
              <a:spLocks noChangeShapeType="1"/>
            </p:cNvSpPr>
            <p:nvPr/>
          </p:nvSpPr>
          <p:spPr bwMode="auto">
            <a:xfrm rot="-1800000" flipH="1" flipV="1">
              <a:off x="264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5" name="Line 32"/>
            <p:cNvSpPr>
              <a:spLocks noChangeShapeType="1"/>
            </p:cNvSpPr>
            <p:nvPr/>
          </p:nvSpPr>
          <p:spPr bwMode="auto">
            <a:xfrm rot="-1800000" flipH="1" flipV="1">
              <a:off x="253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6" name="Line 33"/>
            <p:cNvSpPr>
              <a:spLocks noChangeShapeType="1"/>
            </p:cNvSpPr>
            <p:nvPr/>
          </p:nvSpPr>
          <p:spPr bwMode="auto">
            <a:xfrm rot="-1800000" flipH="1" flipV="1">
              <a:off x="241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7" name="Line 34"/>
            <p:cNvSpPr>
              <a:spLocks noChangeShapeType="1"/>
            </p:cNvSpPr>
            <p:nvPr/>
          </p:nvSpPr>
          <p:spPr bwMode="auto">
            <a:xfrm rot="-1800000" flipH="1" flipV="1">
              <a:off x="2299"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8" name="Line 35"/>
            <p:cNvSpPr>
              <a:spLocks noChangeShapeType="1"/>
            </p:cNvSpPr>
            <p:nvPr/>
          </p:nvSpPr>
          <p:spPr bwMode="auto">
            <a:xfrm rot="-1800000" flipH="1" flipV="1">
              <a:off x="2183"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89" name="Line 36"/>
            <p:cNvSpPr>
              <a:spLocks noChangeShapeType="1"/>
            </p:cNvSpPr>
            <p:nvPr/>
          </p:nvSpPr>
          <p:spPr bwMode="auto">
            <a:xfrm rot="-1800000" flipH="1" flipV="1">
              <a:off x="206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0" name="Line 37"/>
            <p:cNvSpPr>
              <a:spLocks noChangeShapeType="1"/>
            </p:cNvSpPr>
            <p:nvPr/>
          </p:nvSpPr>
          <p:spPr bwMode="auto">
            <a:xfrm rot="-1800000" flipH="1" flipV="1">
              <a:off x="1951"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1" name="Line 38"/>
            <p:cNvSpPr>
              <a:spLocks noChangeShapeType="1"/>
            </p:cNvSpPr>
            <p:nvPr/>
          </p:nvSpPr>
          <p:spPr bwMode="auto">
            <a:xfrm rot="-1800000" flipH="1" flipV="1">
              <a:off x="1835"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2" name="Line 39"/>
            <p:cNvSpPr>
              <a:spLocks noChangeShapeType="1"/>
            </p:cNvSpPr>
            <p:nvPr/>
          </p:nvSpPr>
          <p:spPr bwMode="auto">
            <a:xfrm rot="-1800000" flipH="1" flipV="1">
              <a:off x="1720"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3" name="Line 40"/>
            <p:cNvSpPr>
              <a:spLocks noChangeShapeType="1"/>
            </p:cNvSpPr>
            <p:nvPr/>
          </p:nvSpPr>
          <p:spPr bwMode="auto">
            <a:xfrm rot="-1800000" flipH="1" flipV="1">
              <a:off x="1602"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94" name="Line 41"/>
            <p:cNvSpPr>
              <a:spLocks noChangeShapeType="1"/>
            </p:cNvSpPr>
            <p:nvPr/>
          </p:nvSpPr>
          <p:spPr bwMode="auto">
            <a:xfrm rot="-1800000" flipH="1" flipV="1">
              <a:off x="1487" y="1205"/>
              <a:ext cx="0" cy="1234"/>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sp>
        <p:nvSpPr>
          <p:cNvPr id="35852" name="Rectangle 43"/>
          <p:cNvSpPr>
            <a:spLocks noChangeArrowheads="1"/>
          </p:cNvSpPr>
          <p:nvPr/>
        </p:nvSpPr>
        <p:spPr bwMode="auto">
          <a:xfrm>
            <a:off x="1694717" y="2189163"/>
            <a:ext cx="846138" cy="898525"/>
          </a:xfrm>
          <a:prstGeom prst="rect">
            <a:avLst/>
          </a:prstGeom>
          <a:solidFill>
            <a:schemeClr val="accent3"/>
          </a:solidFill>
          <a:ln w="12700">
            <a:noFill/>
            <a:miter lim="800000"/>
            <a:headEnd type="none" w="lg" len="med"/>
            <a:tailEnd type="none" w="lg" len="med"/>
          </a:ln>
        </p:spPr>
        <p:txBody>
          <a:bodyPr wrap="none" anchor="ctr">
            <a:spAutoFit/>
          </a:bodyPr>
          <a:lstStyle/>
          <a:p>
            <a:endParaRPr lang="es-HN"/>
          </a:p>
        </p:txBody>
      </p:sp>
      <p:sp>
        <p:nvSpPr>
          <p:cNvPr id="35853" name="Rectangle 44"/>
          <p:cNvSpPr>
            <a:spLocks noChangeArrowheads="1"/>
          </p:cNvSpPr>
          <p:nvPr/>
        </p:nvSpPr>
        <p:spPr bwMode="auto">
          <a:xfrm>
            <a:off x="7116763" y="2333625"/>
            <a:ext cx="512762" cy="69215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2" name="AutoShape 60"/>
          <p:cNvSpPr>
            <a:spLocks/>
          </p:cNvSpPr>
          <p:nvPr/>
        </p:nvSpPr>
        <p:spPr bwMode="auto">
          <a:xfrm>
            <a:off x="7321550" y="1571625"/>
            <a:ext cx="88900" cy="266700"/>
          </a:xfrm>
          <a:prstGeom prst="rightBracket">
            <a:avLst>
              <a:gd name="adj" fmla="val 25000"/>
            </a:avLst>
          </a:prstGeom>
          <a:noFill/>
          <a:ln w="38100">
            <a:solidFill>
              <a:schemeClr val="tx1"/>
            </a:solidFill>
            <a:round/>
            <a:headEnd type="none" w="lg" len="med"/>
            <a:tailEnd type="none" w="lg" len="med"/>
          </a:ln>
        </p:spPr>
        <p:txBody>
          <a:bodyPr anchor="ctr">
            <a:spAutoFit/>
          </a:bodyPr>
          <a:lstStyle/>
          <a:p>
            <a:endParaRPr lang="es-HN"/>
          </a:p>
        </p:txBody>
      </p:sp>
      <p:sp>
        <p:nvSpPr>
          <p:cNvPr id="35855" name="Rectangle 61"/>
          <p:cNvSpPr>
            <a:spLocks noChangeArrowheads="1"/>
          </p:cNvSpPr>
          <p:nvPr/>
        </p:nvSpPr>
        <p:spPr bwMode="auto">
          <a:xfrm>
            <a:off x="1752600" y="2971800"/>
            <a:ext cx="742950" cy="190500"/>
          </a:xfrm>
          <a:prstGeom prst="rect">
            <a:avLst/>
          </a:prstGeom>
          <a:solidFill>
            <a:schemeClr val="accent3"/>
          </a:solidFill>
          <a:ln w="12700">
            <a:noFill/>
            <a:miter lim="800000"/>
            <a:headEnd type="none" w="lg" len="med"/>
            <a:tailEnd type="none" w="lg" len="med"/>
          </a:ln>
        </p:spPr>
        <p:txBody>
          <a:bodyPr anchor="ctr">
            <a:spAutoFit/>
          </a:bodyPr>
          <a:lstStyle/>
          <a:p>
            <a:endParaRPr lang="es-HN"/>
          </a:p>
        </p:txBody>
      </p:sp>
      <p:sp>
        <p:nvSpPr>
          <p:cNvPr id="571454" name="Rectangle 62"/>
          <p:cNvSpPr>
            <a:spLocks noGrp="1" noChangeArrowheads="1"/>
          </p:cNvSpPr>
          <p:nvPr>
            <p:ph type="title"/>
          </p:nvPr>
        </p:nvSpPr>
        <p:spPr>
          <a:xfrm>
            <a:off x="685800" y="296008"/>
            <a:ext cx="7772400" cy="1143000"/>
          </a:xfrm>
        </p:spPr>
        <p:txBody>
          <a:bodyPr>
            <a:normAutofit fontScale="90000"/>
          </a:bodyPr>
          <a:lstStyle/>
          <a:p>
            <a:pPr>
              <a:defRPr/>
            </a:pPr>
            <a:r>
              <a:rPr lang="en-US" sz="4000" dirty="0"/>
              <a:t>How can you drain and then refill a sedimentation tank?</a:t>
            </a:r>
          </a:p>
        </p:txBody>
      </p:sp>
      <p:sp>
        <p:nvSpPr>
          <p:cNvPr id="571455" name="AutoShape 63"/>
          <p:cNvSpPr>
            <a:spLocks noChangeArrowheads="1"/>
          </p:cNvSpPr>
          <p:nvPr/>
        </p:nvSpPr>
        <p:spPr bwMode="auto">
          <a:xfrm rot="5400000">
            <a:off x="962025" y="5581651"/>
            <a:ext cx="276225" cy="190500"/>
          </a:xfrm>
          <a:prstGeom prst="homePlate">
            <a:avLst>
              <a:gd name="adj" fmla="val 36250"/>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s-HN"/>
          </a:p>
        </p:txBody>
      </p:sp>
      <p:sp>
        <p:nvSpPr>
          <p:cNvPr id="35858" name="Line 64"/>
          <p:cNvSpPr>
            <a:spLocks noChangeShapeType="1"/>
          </p:cNvSpPr>
          <p:nvPr/>
        </p:nvSpPr>
        <p:spPr bwMode="auto">
          <a:xfrm flipH="1">
            <a:off x="676275" y="5619750"/>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sp>
        <p:nvSpPr>
          <p:cNvPr id="35859" name="Line 65"/>
          <p:cNvSpPr>
            <a:spLocks noChangeShapeType="1"/>
          </p:cNvSpPr>
          <p:nvPr/>
        </p:nvSpPr>
        <p:spPr bwMode="auto">
          <a:xfrm flipH="1">
            <a:off x="676275" y="5819775"/>
            <a:ext cx="1000125" cy="0"/>
          </a:xfrm>
          <a:prstGeom prst="line">
            <a:avLst/>
          </a:prstGeom>
          <a:noFill/>
          <a:ln w="38100">
            <a:solidFill>
              <a:schemeClr val="tx1"/>
            </a:solidFill>
            <a:round/>
            <a:headEnd type="none" w="lg" len="med"/>
            <a:tailEnd type="none" w="lg" len="med"/>
          </a:ln>
        </p:spPr>
        <p:txBody>
          <a:bodyPr wrap="none" anchor="ctr">
            <a:spAutoFit/>
          </a:bodyPr>
          <a:lstStyle/>
          <a:p>
            <a:endParaRPr lang="en-US"/>
          </a:p>
        </p:txBody>
      </p:sp>
      <p:grpSp>
        <p:nvGrpSpPr>
          <p:cNvPr id="7" name="Group 63"/>
          <p:cNvGrpSpPr/>
          <p:nvPr/>
        </p:nvGrpSpPr>
        <p:grpSpPr>
          <a:xfrm>
            <a:off x="413230" y="1524000"/>
            <a:ext cx="708074" cy="1295400"/>
            <a:chOff x="512064" y="1676400"/>
            <a:chExt cx="274320" cy="1295400"/>
          </a:xfrm>
          <a:solidFill>
            <a:srgbClr val="FFFF00"/>
          </a:solidFill>
        </p:grpSpPr>
        <p:sp>
          <p:nvSpPr>
            <p:cNvPr id="61" name="Can 60"/>
            <p:cNvSpPr/>
            <p:nvPr/>
          </p:nvSpPr>
          <p:spPr>
            <a:xfrm>
              <a:off x="533400" y="2590800"/>
              <a:ext cx="228600" cy="3810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Can 62"/>
            <p:cNvSpPr/>
            <p:nvPr/>
          </p:nvSpPr>
          <p:spPr>
            <a:xfrm>
              <a:off x="609600" y="1676400"/>
              <a:ext cx="76200" cy="9144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Round Same Side Corner Rectangle 61"/>
            <p:cNvSpPr/>
            <p:nvPr/>
          </p:nvSpPr>
          <p:spPr>
            <a:xfrm>
              <a:off x="512064" y="2514600"/>
              <a:ext cx="274320" cy="152400"/>
            </a:xfrm>
            <a:prstGeom prst="round2Same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8" name="Group 66"/>
          <p:cNvGrpSpPr/>
          <p:nvPr/>
        </p:nvGrpSpPr>
        <p:grpSpPr>
          <a:xfrm>
            <a:off x="1749669" y="3121152"/>
            <a:ext cx="729762" cy="384048"/>
            <a:chOff x="448056" y="3121152"/>
            <a:chExt cx="283464" cy="384048"/>
          </a:xfrm>
          <a:solidFill>
            <a:srgbClr val="00B050"/>
          </a:solidFill>
        </p:grpSpPr>
        <p:sp>
          <p:nvSpPr>
            <p:cNvPr id="66" name="Can 65"/>
            <p:cNvSpPr/>
            <p:nvPr/>
          </p:nvSpPr>
          <p:spPr>
            <a:xfrm>
              <a:off x="493776" y="3200400"/>
              <a:ext cx="201168" cy="304800"/>
            </a:xfrm>
            <a:prstGeom prst="can">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Rectangle 64"/>
            <p:cNvSpPr/>
            <p:nvPr/>
          </p:nvSpPr>
          <p:spPr>
            <a:xfrm>
              <a:off x="448056" y="3121152"/>
              <a:ext cx="283464" cy="155448"/>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
        <p:nvSpPr>
          <p:cNvPr id="68" name="Rectangle 67"/>
          <p:cNvSpPr/>
          <p:nvPr/>
        </p:nvSpPr>
        <p:spPr>
          <a:xfrm>
            <a:off x="6858000" y="2362200"/>
            <a:ext cx="255588"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Freeform 68"/>
          <p:cNvSpPr/>
          <p:nvPr/>
        </p:nvSpPr>
        <p:spPr bwMode="auto">
          <a:xfrm>
            <a:off x="5987562" y="2417884"/>
            <a:ext cx="861646" cy="3421672"/>
          </a:xfrm>
          <a:custGeom>
            <a:avLst/>
            <a:gdLst>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87569 h 3412881"/>
              <a:gd name="connsiteX1" fmla="*/ 473318 w 2557095"/>
              <a:gd name="connsiteY1" fmla="*/ 1383323 h 3412881"/>
              <a:gd name="connsiteX2" fmla="*/ 51288 w 2557095"/>
              <a:gd name="connsiteY2" fmla="*/ 3124200 h 3412881"/>
              <a:gd name="connsiteX3" fmla="*/ 165588 w 2557095"/>
              <a:gd name="connsiteY3" fmla="*/ 3115408 h 3412881"/>
              <a:gd name="connsiteX4" fmla="*/ 552449 w 2557095"/>
              <a:gd name="connsiteY4" fmla="*/ 1444869 h 3412881"/>
              <a:gd name="connsiteX5" fmla="*/ 2275741 w 2557095"/>
              <a:gd name="connsiteY5" fmla="*/ 257908 h 3412881"/>
              <a:gd name="connsiteX6" fmla="*/ 2240572 w 2557095"/>
              <a:gd name="connsiteY6" fmla="*/ 187569 h 3412881"/>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557095"/>
              <a:gd name="connsiteY0" fmla="*/ 137746 h 3363058"/>
              <a:gd name="connsiteX1" fmla="*/ 473318 w 2557095"/>
              <a:gd name="connsiteY1" fmla="*/ 1333500 h 3363058"/>
              <a:gd name="connsiteX2" fmla="*/ 51288 w 2557095"/>
              <a:gd name="connsiteY2" fmla="*/ 3074377 h 3363058"/>
              <a:gd name="connsiteX3" fmla="*/ 165588 w 2557095"/>
              <a:gd name="connsiteY3" fmla="*/ 3065585 h 3363058"/>
              <a:gd name="connsiteX4" fmla="*/ 552449 w 2557095"/>
              <a:gd name="connsiteY4" fmla="*/ 1395046 h 3363058"/>
              <a:gd name="connsiteX5" fmla="*/ 2275741 w 2557095"/>
              <a:gd name="connsiteY5" fmla="*/ 208085 h 3363058"/>
              <a:gd name="connsiteX6" fmla="*/ 2240572 w 2557095"/>
              <a:gd name="connsiteY6" fmla="*/ 137746 h 3363058"/>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240572 w 2285999"/>
              <a:gd name="connsiteY0" fmla="*/ 0 h 3225312"/>
              <a:gd name="connsiteX1" fmla="*/ 473318 w 2285999"/>
              <a:gd name="connsiteY1" fmla="*/ 1195754 h 3225312"/>
              <a:gd name="connsiteX2" fmla="*/ 51288 w 2285999"/>
              <a:gd name="connsiteY2" fmla="*/ 2936631 h 3225312"/>
              <a:gd name="connsiteX3" fmla="*/ 165588 w 2285999"/>
              <a:gd name="connsiteY3" fmla="*/ 2927839 h 3225312"/>
              <a:gd name="connsiteX4" fmla="*/ 552449 w 2285999"/>
              <a:gd name="connsiteY4" fmla="*/ 1257300 h 3225312"/>
              <a:gd name="connsiteX5" fmla="*/ 2275741 w 2285999"/>
              <a:gd name="connsiteY5" fmla="*/ 70339 h 3225312"/>
              <a:gd name="connsiteX6" fmla="*/ 2240572 w 2285999"/>
              <a:gd name="connsiteY6" fmla="*/ 0 h 3225312"/>
              <a:gd name="connsiteX0" fmla="*/ 2445726 w 2491153"/>
              <a:gd name="connsiteY0" fmla="*/ 0 h 3405554"/>
              <a:gd name="connsiteX1" fmla="*/ 678472 w 2491153"/>
              <a:gd name="connsiteY1" fmla="*/ 1195754 h 3405554"/>
              <a:gd name="connsiteX2" fmla="*/ 256442 w 2491153"/>
              <a:gd name="connsiteY2" fmla="*/ 2936631 h 3405554"/>
              <a:gd name="connsiteX3" fmla="*/ 370742 w 2491153"/>
              <a:gd name="connsiteY3" fmla="*/ 2927839 h 3405554"/>
              <a:gd name="connsiteX4" fmla="*/ 2480895 w 2491153"/>
              <a:gd name="connsiteY4" fmla="*/ 70339 h 3405554"/>
              <a:gd name="connsiteX5" fmla="*/ 2445726 w 2491153"/>
              <a:gd name="connsiteY5" fmla="*/ 0 h 340555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535114 w 2580541"/>
              <a:gd name="connsiteY0" fmla="*/ 0 h 3424604"/>
              <a:gd name="connsiteX1" fmla="*/ 345830 w 2580541"/>
              <a:gd name="connsiteY1" fmla="*/ 2936631 h 3424604"/>
              <a:gd name="connsiteX2" fmla="*/ 460130 w 2580541"/>
              <a:gd name="connsiteY2" fmla="*/ 2927839 h 3424604"/>
              <a:gd name="connsiteX3" fmla="*/ 2570283 w 2580541"/>
              <a:gd name="connsiteY3" fmla="*/ 70339 h 3424604"/>
              <a:gd name="connsiteX4" fmla="*/ 2535114 w 2580541"/>
              <a:gd name="connsiteY4" fmla="*/ 0 h 342460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445726 w 2491153"/>
              <a:gd name="connsiteY0" fmla="*/ 0 h 3405554"/>
              <a:gd name="connsiteX1" fmla="*/ 256442 w 2491153"/>
              <a:gd name="connsiteY1" fmla="*/ 2936631 h 3405554"/>
              <a:gd name="connsiteX2" fmla="*/ 370742 w 2491153"/>
              <a:gd name="connsiteY2" fmla="*/ 2927839 h 3405554"/>
              <a:gd name="connsiteX3" fmla="*/ 2480895 w 2491153"/>
              <a:gd name="connsiteY3" fmla="*/ 70339 h 3405554"/>
              <a:gd name="connsiteX4" fmla="*/ 2445726 w 2491153"/>
              <a:gd name="connsiteY4" fmla="*/ 0 h 3405554"/>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89284 w 2234711"/>
              <a:gd name="connsiteY0" fmla="*/ 0 h 2939562"/>
              <a:gd name="connsiteX1" fmla="*/ 0 w 2234711"/>
              <a:gd name="connsiteY1" fmla="*/ 2936631 h 2939562"/>
              <a:gd name="connsiteX2" fmla="*/ 114300 w 2234711"/>
              <a:gd name="connsiteY2" fmla="*/ 2927839 h 2939562"/>
              <a:gd name="connsiteX3" fmla="*/ 2224453 w 2234711"/>
              <a:gd name="connsiteY3" fmla="*/ 70339 h 2939562"/>
              <a:gd name="connsiteX4" fmla="*/ 2189284 w 2234711"/>
              <a:gd name="connsiteY4" fmla="*/ 0 h 2939562"/>
              <a:gd name="connsiteX0" fmla="*/ 2137995 w 2183422"/>
              <a:gd name="connsiteY0" fmla="*/ 336625 h 3276187"/>
              <a:gd name="connsiteX1" fmla="*/ 1355480 w 2183422"/>
              <a:gd name="connsiteY1" fmla="*/ 637442 h 3276187"/>
              <a:gd name="connsiteX2" fmla="*/ 63011 w 2183422"/>
              <a:gd name="connsiteY2" fmla="*/ 3264464 h 3276187"/>
              <a:gd name="connsiteX3" fmla="*/ 2173164 w 2183422"/>
              <a:gd name="connsiteY3" fmla="*/ 406964 h 3276187"/>
              <a:gd name="connsiteX4" fmla="*/ 2137995 w 2183422"/>
              <a:gd name="connsiteY4" fmla="*/ 336625 h 3276187"/>
              <a:gd name="connsiteX0" fmla="*/ 2137995 w 2183422"/>
              <a:gd name="connsiteY0" fmla="*/ 0 h 2939562"/>
              <a:gd name="connsiteX1" fmla="*/ 1355480 w 2183422"/>
              <a:gd name="connsiteY1" fmla="*/ 300817 h 2939562"/>
              <a:gd name="connsiteX2" fmla="*/ 63011 w 2183422"/>
              <a:gd name="connsiteY2" fmla="*/ 2927839 h 2939562"/>
              <a:gd name="connsiteX3" fmla="*/ 2173164 w 2183422"/>
              <a:gd name="connsiteY3" fmla="*/ 70339 h 2939562"/>
              <a:gd name="connsiteX4" fmla="*/ 2137995 w 2183422"/>
              <a:gd name="connsiteY4" fmla="*/ 0 h 2939562"/>
              <a:gd name="connsiteX0" fmla="*/ 1373065 w 1418492"/>
              <a:gd name="connsiteY0" fmla="*/ 408021 h 726831"/>
              <a:gd name="connsiteX1" fmla="*/ 590550 w 1418492"/>
              <a:gd name="connsiteY1" fmla="*/ 708838 h 726831"/>
              <a:gd name="connsiteX2" fmla="*/ 713643 w 1418492"/>
              <a:gd name="connsiteY2" fmla="*/ 715108 h 726831"/>
              <a:gd name="connsiteX3" fmla="*/ 1408234 w 1418492"/>
              <a:gd name="connsiteY3" fmla="*/ 478360 h 726831"/>
              <a:gd name="connsiteX4" fmla="*/ 1373065 w 1418492"/>
              <a:gd name="connsiteY4" fmla="*/ 408021 h 726831"/>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1373065 w 1418492"/>
              <a:gd name="connsiteY0" fmla="*/ 0 h 318810"/>
              <a:gd name="connsiteX1" fmla="*/ 590550 w 1418492"/>
              <a:gd name="connsiteY1" fmla="*/ 300817 h 318810"/>
              <a:gd name="connsiteX2" fmla="*/ 713643 w 1418492"/>
              <a:gd name="connsiteY2" fmla="*/ 307087 h 318810"/>
              <a:gd name="connsiteX3" fmla="*/ 1408234 w 1418492"/>
              <a:gd name="connsiteY3" fmla="*/ 70339 h 318810"/>
              <a:gd name="connsiteX4" fmla="*/ 1373065 w 1418492"/>
              <a:gd name="connsiteY4" fmla="*/ 0 h 318810"/>
              <a:gd name="connsiteX0" fmla="*/ 782515 w 827942"/>
              <a:gd name="connsiteY0" fmla="*/ 0 h 318810"/>
              <a:gd name="connsiteX1" fmla="*/ 0 w 827942"/>
              <a:gd name="connsiteY1" fmla="*/ 300817 h 318810"/>
              <a:gd name="connsiteX2" fmla="*/ 123093 w 827942"/>
              <a:gd name="connsiteY2" fmla="*/ 307087 h 318810"/>
              <a:gd name="connsiteX3" fmla="*/ 817684 w 827942"/>
              <a:gd name="connsiteY3" fmla="*/ 70339 h 318810"/>
              <a:gd name="connsiteX4" fmla="*/ 782515 w 827942"/>
              <a:gd name="connsiteY4" fmla="*/ 0 h 318810"/>
              <a:gd name="connsiteX0" fmla="*/ 835269 w 880696"/>
              <a:gd name="connsiteY0" fmla="*/ 0 h 326341"/>
              <a:gd name="connsiteX1" fmla="*/ 0 w 880696"/>
              <a:gd name="connsiteY1" fmla="*/ 308348 h 326341"/>
              <a:gd name="connsiteX2" fmla="*/ 123093 w 880696"/>
              <a:gd name="connsiteY2" fmla="*/ 314618 h 326341"/>
              <a:gd name="connsiteX3" fmla="*/ 817684 w 880696"/>
              <a:gd name="connsiteY3" fmla="*/ 77870 h 326341"/>
              <a:gd name="connsiteX4" fmla="*/ 835269 w 880696"/>
              <a:gd name="connsiteY4" fmla="*/ 0 h 326341"/>
              <a:gd name="connsiteX0" fmla="*/ 835269 w 835269"/>
              <a:gd name="connsiteY0" fmla="*/ 0 h 326341"/>
              <a:gd name="connsiteX1" fmla="*/ 0 w 835269"/>
              <a:gd name="connsiteY1" fmla="*/ 308348 h 326341"/>
              <a:gd name="connsiteX2" fmla="*/ 123093 w 835269"/>
              <a:gd name="connsiteY2" fmla="*/ 314618 h 326341"/>
              <a:gd name="connsiteX3" fmla="*/ 817684 w 835269"/>
              <a:gd name="connsiteY3" fmla="*/ 77870 h 326341"/>
              <a:gd name="connsiteX4" fmla="*/ 835269 w 835269"/>
              <a:gd name="connsiteY4" fmla="*/ 0 h 326341"/>
              <a:gd name="connsiteX0" fmla="*/ 965688 w 965688"/>
              <a:gd name="connsiteY0" fmla="*/ 0 h 1364139"/>
              <a:gd name="connsiteX1" fmla="*/ 130419 w 965688"/>
              <a:gd name="connsiteY1" fmla="*/ 308348 h 1364139"/>
              <a:gd name="connsiteX2" fmla="*/ 807427 w 965688"/>
              <a:gd name="connsiteY2" fmla="*/ 1363094 h 1364139"/>
              <a:gd name="connsiteX3" fmla="*/ 253512 w 965688"/>
              <a:gd name="connsiteY3" fmla="*/ 314618 h 1364139"/>
              <a:gd name="connsiteX4" fmla="*/ 948103 w 965688"/>
              <a:gd name="connsiteY4" fmla="*/ 77870 h 1364139"/>
              <a:gd name="connsiteX5" fmla="*/ 965688 w 965688"/>
              <a:gd name="connsiteY5" fmla="*/ 0 h 1364139"/>
              <a:gd name="connsiteX0" fmla="*/ 965688 w 965688"/>
              <a:gd name="connsiteY0" fmla="*/ 0 h 1485123"/>
              <a:gd name="connsiteX1" fmla="*/ 130419 w 965688"/>
              <a:gd name="connsiteY1" fmla="*/ 308348 h 1485123"/>
              <a:gd name="connsiteX2" fmla="*/ 807427 w 965688"/>
              <a:gd name="connsiteY2" fmla="*/ 1363094 h 1485123"/>
              <a:gd name="connsiteX3" fmla="*/ 860181 w 965688"/>
              <a:gd name="connsiteY3" fmla="*/ 1310377 h 1485123"/>
              <a:gd name="connsiteX4" fmla="*/ 253512 w 965688"/>
              <a:gd name="connsiteY4" fmla="*/ 314618 h 1485123"/>
              <a:gd name="connsiteX5" fmla="*/ 948103 w 965688"/>
              <a:gd name="connsiteY5" fmla="*/ 77870 h 1485123"/>
              <a:gd name="connsiteX6" fmla="*/ 965688 w 965688"/>
              <a:gd name="connsiteY6" fmla="*/ 0 h 1485123"/>
              <a:gd name="connsiteX0" fmla="*/ 965688 w 974481"/>
              <a:gd name="connsiteY0" fmla="*/ 0 h 2938308"/>
              <a:gd name="connsiteX1" fmla="*/ 130419 w 974481"/>
              <a:gd name="connsiteY1" fmla="*/ 308348 h 2938308"/>
              <a:gd name="connsiteX2" fmla="*/ 807427 w 974481"/>
              <a:gd name="connsiteY2" fmla="*/ 1363094 h 2938308"/>
              <a:gd name="connsiteX3" fmla="*/ 939312 w 974481"/>
              <a:gd name="connsiteY3" fmla="*/ 2929522 h 2938308"/>
              <a:gd name="connsiteX4" fmla="*/ 860181 w 974481"/>
              <a:gd name="connsiteY4" fmla="*/ 1310377 h 2938308"/>
              <a:gd name="connsiteX5" fmla="*/ 253512 w 974481"/>
              <a:gd name="connsiteY5" fmla="*/ 314618 h 2938308"/>
              <a:gd name="connsiteX6" fmla="*/ 948103 w 974481"/>
              <a:gd name="connsiteY6" fmla="*/ 77870 h 2938308"/>
              <a:gd name="connsiteX7" fmla="*/ 965688 w 974481"/>
              <a:gd name="connsiteY7" fmla="*/ 0 h 2938308"/>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53512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965688 w 1066800"/>
              <a:gd name="connsiteY0" fmla="*/ 0 h 3191849"/>
              <a:gd name="connsiteX1" fmla="*/ 130419 w 1066800"/>
              <a:gd name="connsiteY1" fmla="*/ 308348 h 3191849"/>
              <a:gd name="connsiteX2" fmla="*/ 807427 w 1066800"/>
              <a:gd name="connsiteY2" fmla="*/ 1363094 h 3191849"/>
              <a:gd name="connsiteX3" fmla="*/ 939312 w 1066800"/>
              <a:gd name="connsiteY3" fmla="*/ 2929522 h 3191849"/>
              <a:gd name="connsiteX4" fmla="*/ 1053612 w 1066800"/>
              <a:gd name="connsiteY4" fmla="*/ 2921992 h 3191849"/>
              <a:gd name="connsiteX5" fmla="*/ 860181 w 1066800"/>
              <a:gd name="connsiteY5" fmla="*/ 1310377 h 3191849"/>
              <a:gd name="connsiteX6" fmla="*/ 209551 w 1066800"/>
              <a:gd name="connsiteY6" fmla="*/ 314618 h 3191849"/>
              <a:gd name="connsiteX7" fmla="*/ 948103 w 1066800"/>
              <a:gd name="connsiteY7" fmla="*/ 77870 h 3191849"/>
              <a:gd name="connsiteX8" fmla="*/ 965688 w 1066800"/>
              <a:gd name="connsiteY8" fmla="*/ 0 h 3191849"/>
              <a:gd name="connsiteX0" fmla="*/ 835269 w 936381"/>
              <a:gd name="connsiteY0" fmla="*/ 0 h 3191849"/>
              <a:gd name="connsiteX1" fmla="*/ 0 w 936381"/>
              <a:gd name="connsiteY1" fmla="*/ 308348 h 3191849"/>
              <a:gd name="connsiteX2" fmla="*/ 677008 w 936381"/>
              <a:gd name="connsiteY2" fmla="*/ 1363094 h 3191849"/>
              <a:gd name="connsiteX3" fmla="*/ 808893 w 936381"/>
              <a:gd name="connsiteY3" fmla="*/ 2929522 h 3191849"/>
              <a:gd name="connsiteX4" fmla="*/ 923193 w 936381"/>
              <a:gd name="connsiteY4" fmla="*/ 2921992 h 3191849"/>
              <a:gd name="connsiteX5" fmla="*/ 729762 w 936381"/>
              <a:gd name="connsiteY5" fmla="*/ 1310377 h 3191849"/>
              <a:gd name="connsiteX6" fmla="*/ 79132 w 936381"/>
              <a:gd name="connsiteY6" fmla="*/ 314618 h 3191849"/>
              <a:gd name="connsiteX7" fmla="*/ 817684 w 936381"/>
              <a:gd name="connsiteY7" fmla="*/ 77870 h 3191849"/>
              <a:gd name="connsiteX8" fmla="*/ 835269 w 936381"/>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105509 w 962758"/>
              <a:gd name="connsiteY6" fmla="*/ 314618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2758"/>
              <a:gd name="connsiteY0" fmla="*/ 0 h 3191849"/>
              <a:gd name="connsiteX1" fmla="*/ 0 w 962758"/>
              <a:gd name="connsiteY1" fmla="*/ 308348 h 3191849"/>
              <a:gd name="connsiteX2" fmla="*/ 703385 w 962758"/>
              <a:gd name="connsiteY2" fmla="*/ 1363094 h 3191849"/>
              <a:gd name="connsiteX3" fmla="*/ 835270 w 962758"/>
              <a:gd name="connsiteY3" fmla="*/ 2929522 h 3191849"/>
              <a:gd name="connsiteX4" fmla="*/ 949570 w 962758"/>
              <a:gd name="connsiteY4" fmla="*/ 2921992 h 3191849"/>
              <a:gd name="connsiteX5" fmla="*/ 756139 w 962758"/>
              <a:gd name="connsiteY5" fmla="*/ 1310377 h 3191849"/>
              <a:gd name="connsiteX6" fmla="*/ 96717 w 962758"/>
              <a:gd name="connsiteY6" fmla="*/ 329680 h 3191849"/>
              <a:gd name="connsiteX7" fmla="*/ 844061 w 962758"/>
              <a:gd name="connsiteY7" fmla="*/ 77870 h 3191849"/>
              <a:gd name="connsiteX8" fmla="*/ 861646 w 962758"/>
              <a:gd name="connsiteY8" fmla="*/ 0 h 319184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67155"/>
              <a:gd name="connsiteY0" fmla="*/ 0 h 3189339"/>
              <a:gd name="connsiteX1" fmla="*/ 0 w 967155"/>
              <a:gd name="connsiteY1" fmla="*/ 308348 h 3189339"/>
              <a:gd name="connsiteX2" fmla="*/ 703385 w 967155"/>
              <a:gd name="connsiteY2" fmla="*/ 1363094 h 3189339"/>
              <a:gd name="connsiteX3" fmla="*/ 835270 w 967155"/>
              <a:gd name="connsiteY3" fmla="*/ 2929522 h 3189339"/>
              <a:gd name="connsiteX4" fmla="*/ 949570 w 967155"/>
              <a:gd name="connsiteY4" fmla="*/ 2921992 h 3189339"/>
              <a:gd name="connsiteX5" fmla="*/ 729762 w 967155"/>
              <a:gd name="connsiteY5" fmla="*/ 1325440 h 3189339"/>
              <a:gd name="connsiteX6" fmla="*/ 96717 w 967155"/>
              <a:gd name="connsiteY6" fmla="*/ 329680 h 3189339"/>
              <a:gd name="connsiteX7" fmla="*/ 844061 w 967155"/>
              <a:gd name="connsiteY7" fmla="*/ 77870 h 3189339"/>
              <a:gd name="connsiteX8" fmla="*/ 861646 w 967155"/>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23193"/>
              <a:gd name="connsiteY0" fmla="*/ 0 h 3189339"/>
              <a:gd name="connsiteX1" fmla="*/ 0 w 923193"/>
              <a:gd name="connsiteY1" fmla="*/ 308348 h 3189339"/>
              <a:gd name="connsiteX2" fmla="*/ 703385 w 923193"/>
              <a:gd name="connsiteY2" fmla="*/ 1363094 h 3189339"/>
              <a:gd name="connsiteX3" fmla="*/ 835270 w 923193"/>
              <a:gd name="connsiteY3" fmla="*/ 2929522 h 3189339"/>
              <a:gd name="connsiteX4" fmla="*/ 905608 w 923193"/>
              <a:gd name="connsiteY4" fmla="*/ 2921992 h 3189339"/>
              <a:gd name="connsiteX5" fmla="*/ 729762 w 923193"/>
              <a:gd name="connsiteY5" fmla="*/ 1325440 h 3189339"/>
              <a:gd name="connsiteX6" fmla="*/ 96717 w 923193"/>
              <a:gd name="connsiteY6" fmla="*/ 329680 h 3189339"/>
              <a:gd name="connsiteX7" fmla="*/ 844061 w 923193"/>
              <a:gd name="connsiteY7" fmla="*/ 77870 h 3189339"/>
              <a:gd name="connsiteX8" fmla="*/ 861646 w 923193"/>
              <a:gd name="connsiteY8" fmla="*/ 0 h 3189339"/>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05608"/>
              <a:gd name="connsiteY0" fmla="*/ 0 h 3078885"/>
              <a:gd name="connsiteX1" fmla="*/ 0 w 905608"/>
              <a:gd name="connsiteY1" fmla="*/ 308348 h 3078885"/>
              <a:gd name="connsiteX2" fmla="*/ 703385 w 905608"/>
              <a:gd name="connsiteY2" fmla="*/ 1363094 h 3078885"/>
              <a:gd name="connsiteX3" fmla="*/ 835270 w 905608"/>
              <a:gd name="connsiteY3" fmla="*/ 2929522 h 3078885"/>
              <a:gd name="connsiteX4" fmla="*/ 905608 w 905608"/>
              <a:gd name="connsiteY4" fmla="*/ 2921992 h 3078885"/>
              <a:gd name="connsiteX5" fmla="*/ 729762 w 905608"/>
              <a:gd name="connsiteY5" fmla="*/ 1325440 h 3078885"/>
              <a:gd name="connsiteX6" fmla="*/ 96717 w 905608"/>
              <a:gd name="connsiteY6" fmla="*/ 329680 h 3078885"/>
              <a:gd name="connsiteX7" fmla="*/ 844061 w 905608"/>
              <a:gd name="connsiteY7" fmla="*/ 77870 h 3078885"/>
              <a:gd name="connsiteX8" fmla="*/ 861646 w 905608"/>
              <a:gd name="connsiteY8" fmla="*/ 0 h 3078885"/>
              <a:gd name="connsiteX0" fmla="*/ 861646 w 921728"/>
              <a:gd name="connsiteY0" fmla="*/ 0 h 2938308"/>
              <a:gd name="connsiteX1" fmla="*/ 0 w 921728"/>
              <a:gd name="connsiteY1" fmla="*/ 308348 h 2938308"/>
              <a:gd name="connsiteX2" fmla="*/ 703385 w 921728"/>
              <a:gd name="connsiteY2" fmla="*/ 1363094 h 2938308"/>
              <a:gd name="connsiteX3" fmla="*/ 835270 w 921728"/>
              <a:gd name="connsiteY3" fmla="*/ 2929522 h 2938308"/>
              <a:gd name="connsiteX4" fmla="*/ 905608 w 921728"/>
              <a:gd name="connsiteY4" fmla="*/ 2921992 h 2938308"/>
              <a:gd name="connsiteX5" fmla="*/ 729762 w 921728"/>
              <a:gd name="connsiteY5" fmla="*/ 1325440 h 2938308"/>
              <a:gd name="connsiteX6" fmla="*/ 96717 w 921728"/>
              <a:gd name="connsiteY6" fmla="*/ 329680 h 2938308"/>
              <a:gd name="connsiteX7" fmla="*/ 844061 w 921728"/>
              <a:gd name="connsiteY7" fmla="*/ 77870 h 2938308"/>
              <a:gd name="connsiteX8" fmla="*/ 861646 w 921728"/>
              <a:gd name="connsiteY8" fmla="*/ 0 h 2938308"/>
              <a:gd name="connsiteX0" fmla="*/ 861646 w 905608"/>
              <a:gd name="connsiteY0" fmla="*/ 0 h 2930777"/>
              <a:gd name="connsiteX1" fmla="*/ 0 w 905608"/>
              <a:gd name="connsiteY1" fmla="*/ 308348 h 2930777"/>
              <a:gd name="connsiteX2" fmla="*/ 703385 w 905608"/>
              <a:gd name="connsiteY2" fmla="*/ 1363094 h 2930777"/>
              <a:gd name="connsiteX3" fmla="*/ 747347 w 905608"/>
              <a:gd name="connsiteY3" fmla="*/ 2921991 h 2930777"/>
              <a:gd name="connsiteX4" fmla="*/ 905608 w 905608"/>
              <a:gd name="connsiteY4" fmla="*/ 2921992 h 2930777"/>
              <a:gd name="connsiteX5" fmla="*/ 729762 w 905608"/>
              <a:gd name="connsiteY5" fmla="*/ 1325440 h 2930777"/>
              <a:gd name="connsiteX6" fmla="*/ 96717 w 905608"/>
              <a:gd name="connsiteY6" fmla="*/ 329680 h 2930777"/>
              <a:gd name="connsiteX7" fmla="*/ 844061 w 905608"/>
              <a:gd name="connsiteY7" fmla="*/ 77870 h 2930777"/>
              <a:gd name="connsiteX8" fmla="*/ 861646 w 905608"/>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26477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703385 w 861646"/>
              <a:gd name="connsiteY2" fmla="*/ 1363094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29762 w 861646"/>
              <a:gd name="connsiteY5" fmla="*/ 1325440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 name="connsiteX0" fmla="*/ 861646 w 861646"/>
              <a:gd name="connsiteY0" fmla="*/ 0 h 2930777"/>
              <a:gd name="connsiteX1" fmla="*/ 0 w 861646"/>
              <a:gd name="connsiteY1" fmla="*/ 308348 h 2930777"/>
              <a:gd name="connsiteX2" fmla="*/ 659424 w 861646"/>
              <a:gd name="connsiteY2" fmla="*/ 1295316 h 2930777"/>
              <a:gd name="connsiteX3" fmla="*/ 747347 w 861646"/>
              <a:gd name="connsiteY3" fmla="*/ 2921991 h 2930777"/>
              <a:gd name="connsiteX4" fmla="*/ 800100 w 861646"/>
              <a:gd name="connsiteY4" fmla="*/ 2921992 h 2930777"/>
              <a:gd name="connsiteX5" fmla="*/ 712177 w 861646"/>
              <a:gd name="connsiteY5" fmla="*/ 1302848 h 2930777"/>
              <a:gd name="connsiteX6" fmla="*/ 96717 w 861646"/>
              <a:gd name="connsiteY6" fmla="*/ 329680 h 2930777"/>
              <a:gd name="connsiteX7" fmla="*/ 844061 w 861646"/>
              <a:gd name="connsiteY7" fmla="*/ 77870 h 2930777"/>
              <a:gd name="connsiteX8" fmla="*/ 861646 w 861646"/>
              <a:gd name="connsiteY8" fmla="*/ 0 h 293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1646" h="2930777">
                <a:moveTo>
                  <a:pt x="861646" y="0"/>
                </a:moveTo>
                <a:cubicBezTo>
                  <a:pt x="183174" y="1706"/>
                  <a:pt x="11722" y="265848"/>
                  <a:pt x="0" y="308348"/>
                </a:cubicBezTo>
                <a:cubicBezTo>
                  <a:pt x="106973" y="525489"/>
                  <a:pt x="489440" y="1015628"/>
                  <a:pt x="659424" y="1295316"/>
                </a:cubicBezTo>
                <a:cubicBezTo>
                  <a:pt x="678474" y="1776109"/>
                  <a:pt x="738555" y="2930777"/>
                  <a:pt x="747347" y="2921991"/>
                </a:cubicBezTo>
                <a:cubicBezTo>
                  <a:pt x="833805" y="2905674"/>
                  <a:pt x="738554" y="2903164"/>
                  <a:pt x="800100" y="2921992"/>
                </a:cubicBezTo>
                <a:cubicBezTo>
                  <a:pt x="782515" y="2654645"/>
                  <a:pt x="722435" y="1556669"/>
                  <a:pt x="712177" y="1302848"/>
                </a:cubicBezTo>
                <a:cubicBezTo>
                  <a:pt x="411773" y="860756"/>
                  <a:pt x="145075" y="472339"/>
                  <a:pt x="96717" y="329680"/>
                </a:cubicBezTo>
                <a:cubicBezTo>
                  <a:pt x="133352" y="269759"/>
                  <a:pt x="304800" y="104896"/>
                  <a:pt x="844061" y="77870"/>
                </a:cubicBezTo>
                <a:cubicBezTo>
                  <a:pt x="800099" y="19254"/>
                  <a:pt x="836734" y="92524"/>
                  <a:pt x="861646" y="0"/>
                </a:cubicBezTo>
                <a:close/>
              </a:path>
            </a:pathLst>
          </a:custGeom>
          <a:solidFill>
            <a:schemeClr val="accent3"/>
          </a:solidFill>
          <a:ln w="12700" cap="flat" cmpd="sng" algn="ctr">
            <a:solidFill>
              <a:schemeClr val="accent3"/>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1434" name="Rectangle 42"/>
          <p:cNvSpPr>
            <a:spLocks noChangeArrowheads="1"/>
          </p:cNvSpPr>
          <p:nvPr/>
        </p:nvSpPr>
        <p:spPr bwMode="auto">
          <a:xfrm>
            <a:off x="2787161" y="2373924"/>
            <a:ext cx="4044463" cy="219808"/>
          </a:xfrm>
          <a:prstGeom prst="rect">
            <a:avLst/>
          </a:prstGeom>
          <a:solidFill>
            <a:srgbClr val="7030A0"/>
          </a:solidFill>
          <a:ln w="12700">
            <a:solidFill>
              <a:schemeClr val="tx1"/>
            </a:solidFill>
            <a:miter lim="800000"/>
            <a:headEnd type="none" w="lg" len="med"/>
            <a:tailEnd type="none" w="lg" len="med"/>
          </a:ln>
        </p:spPr>
        <p:txBody>
          <a:bodyPr wrap="none" anchor="ctr">
            <a:noAutofit/>
          </a:bodyPr>
          <a:lstStyle/>
          <a:p>
            <a:endParaRPr lang="es-HN"/>
          </a:p>
        </p:txBody>
      </p:sp>
      <p:grpSp>
        <p:nvGrpSpPr>
          <p:cNvPr id="70" name="Group 69"/>
          <p:cNvGrpSpPr/>
          <p:nvPr/>
        </p:nvGrpSpPr>
        <p:grpSpPr>
          <a:xfrm>
            <a:off x="8272709" y="1100871"/>
            <a:ext cx="90973" cy="266700"/>
            <a:chOff x="8272709" y="1109663"/>
            <a:chExt cx="90973" cy="266700"/>
          </a:xfrm>
        </p:grpSpPr>
        <p:sp>
          <p:nvSpPr>
            <p:cNvPr id="571463" name="AutoShape 71"/>
            <p:cNvSpPr>
              <a:spLocks/>
            </p:cNvSpPr>
            <p:nvPr/>
          </p:nvSpPr>
          <p:spPr bwMode="auto">
            <a:xfrm>
              <a:off x="8274782" y="1109663"/>
              <a:ext cx="88900" cy="266700"/>
            </a:xfrm>
            <a:prstGeom prst="rightBracket">
              <a:avLst>
                <a:gd name="adj" fmla="val 25000"/>
              </a:avLst>
            </a:prstGeom>
            <a:noFill/>
            <a:ln w="38100">
              <a:solidFill>
                <a:schemeClr val="tx1"/>
              </a:solidFill>
              <a:round/>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sp>
          <p:nvSpPr>
            <p:cNvPr id="571464" name="Rectangle 72"/>
            <p:cNvSpPr>
              <a:spLocks noChangeArrowheads="1"/>
            </p:cNvSpPr>
            <p:nvPr/>
          </p:nvSpPr>
          <p:spPr bwMode="auto">
            <a:xfrm>
              <a:off x="8272709" y="1204913"/>
              <a:ext cx="44450" cy="60325"/>
            </a:xfrm>
            <a:prstGeom prst="rect">
              <a:avLst/>
            </a:prstGeom>
            <a:solidFill>
              <a:schemeClr val="bg1"/>
            </a:solidFill>
            <a:ln w="12700">
              <a:solidFill>
                <a:schemeClr val="bg1"/>
              </a:solidFill>
              <a:miter lim="800000"/>
              <a:headEnd type="none" w="lg" len="med"/>
              <a:tailEnd type="none" w="lg" len="med"/>
            </a:ln>
            <a:effectLst/>
            <a:scene3d>
              <a:camera prst="orthographicFront">
                <a:rot lat="0" lon="10800000" rev="0"/>
              </a:camera>
              <a:lightRig rig="threePt" dir="t"/>
            </a:scene3d>
          </p:spPr>
          <p:txBody>
            <a:bodyPr anchor="ctr">
              <a:spAutoFit/>
            </a:bodyPr>
            <a:lstStyle/>
            <a:p>
              <a:pPr>
                <a:defRPr/>
              </a:pPr>
              <a:endParaRPr lang="es-HN">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55556E-6 -1.48148E-6 C 0.02968 -0.07361 0.05954 -0.14722 0.08437 -0.16667 C 0.10954 -0.18611 0.13906 -0.15834 0.14999 -0.11736 C 0.16093 -0.07639 0.14878 0.05023 0.14999 0.0794 " pathEditMode="relative" ptsTypes="aaaA">
                                      <p:cBhvr>
                                        <p:cTn id="6" dur="2000" fill="hold"/>
                                        <p:tgtEl>
                                          <p:spTgt spid="7"/>
                                        </p:tgtEl>
                                        <p:attrNameLst>
                                          <p:attrName>ppt_x</p:attrName>
                                          <p:attrName>ppt_y</p:attrName>
                                        </p:attrNameLst>
                                      </p:cBhvr>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571452"/>
                                        </p:tgtEl>
                                        <p:attrNameLst>
                                          <p:attrName>style.visibility</p:attrName>
                                        </p:attrNameLst>
                                      </p:cBhvr>
                                      <p:to>
                                        <p:strVal val="visible"/>
                                      </p:to>
                                    </p:set>
                                  </p:childTnLst>
                                </p:cTn>
                              </p:par>
                            </p:childTnLst>
                          </p:cTn>
                        </p:par>
                        <p:par>
                          <p:cTn id="10" fill="hold">
                            <p:stCondLst>
                              <p:cond delay="2000"/>
                            </p:stCondLst>
                            <p:childTnLst>
                              <p:par>
                                <p:cTn id="11" presetID="0" presetClass="path" presetSubtype="0" accel="50000" decel="50000" fill="hold" grpId="1" nodeType="afterEffect">
                                  <p:stCondLst>
                                    <p:cond delay="0"/>
                                  </p:stCondLst>
                                  <p:childTnLst>
                                    <p:animMotion origin="layout" path="M 4.44444E-6 -1.11111E-6 C -0.00018 0.01806 0.00243 0.09329 -0.00139 0.11227 C -0.00521 0.13171 -0.01841 0.11296 -0.02292 0.11296 " pathEditMode="relative" rAng="0" ptsTypes="aaa">
                                      <p:cBhvr>
                                        <p:cTn id="12" dur="2000" fill="hold"/>
                                        <p:tgtEl>
                                          <p:spTgt spid="571452"/>
                                        </p:tgtEl>
                                        <p:attrNameLst>
                                          <p:attrName>ppt_x</p:attrName>
                                          <p:attrName>ppt_y</p:attrName>
                                        </p:attrNameLst>
                                      </p:cBhvr>
                                      <p:rCtr x="-10" y="66"/>
                                    </p:animMotion>
                                  </p:childTnLst>
                                </p:cTn>
                              </p:par>
                            </p:childTnLst>
                          </p:cTn>
                        </p:par>
                        <p:par>
                          <p:cTn id="13" fill="hold">
                            <p:stCondLst>
                              <p:cond delay="4000"/>
                            </p:stCondLst>
                            <p:childTnLst>
                              <p:par>
                                <p:cTn id="14" presetID="64" presetClass="path" presetSubtype="0" accel="50000" decel="50000" fill="hold" grpId="0" nodeType="afterEffect">
                                  <p:stCondLst>
                                    <p:cond delay="0"/>
                                  </p:stCondLst>
                                  <p:childTnLst>
                                    <p:animMotion origin="layout" path="M -2.5E-6 2.22222E-6 L -2.5E-6 -0.04769 " pathEditMode="relative" rAng="0" ptsTypes="AA">
                                      <p:cBhvr>
                                        <p:cTn id="15" dur="2000" fill="hold"/>
                                        <p:tgtEl>
                                          <p:spTgt spid="571455"/>
                                        </p:tgtEl>
                                        <p:attrNameLst>
                                          <p:attrName>ppt_x</p:attrName>
                                          <p:attrName>ppt_y</p:attrName>
                                        </p:attrNameLst>
                                      </p:cBhvr>
                                      <p:rCtr x="0" y="-24"/>
                                    </p:animMotion>
                                  </p:childTnLst>
                                </p:cTn>
                              </p:par>
                            </p:childTnLst>
                          </p:cTn>
                        </p:par>
                        <p:par>
                          <p:cTn id="16" fill="hold">
                            <p:stCondLst>
                              <p:cond delay="60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0"/>
                                        <p:tgtEl>
                                          <p:spTgt spid="67"/>
                                        </p:tgtEl>
                                      </p:cBhvr>
                                    </p:animEffect>
                                  </p:childTnLst>
                                </p:cTn>
                              </p:par>
                            </p:childTnLst>
                          </p:cTn>
                        </p:par>
                        <p:par>
                          <p:cTn id="20" fill="hold">
                            <p:stCondLst>
                              <p:cond delay="11000"/>
                            </p:stCondLst>
                            <p:childTnLst>
                              <p:par>
                                <p:cTn id="21" presetID="64" presetClass="path" presetSubtype="0" accel="50000" decel="50000" fill="hold" grpId="0" nodeType="afterEffect">
                                  <p:stCondLst>
                                    <p:cond delay="0"/>
                                  </p:stCondLst>
                                  <p:childTnLst>
                                    <p:animMotion origin="layout" path="M 0 0  L 0 -0.33333  E" pathEditMode="relative" ptsTypes="">
                                      <p:cBhvr>
                                        <p:cTn id="22" dur="2000" fill="hold"/>
                                        <p:tgtEl>
                                          <p:spTgt spid="571434"/>
                                        </p:tgtEl>
                                        <p:attrNameLst>
                                          <p:attrName>ppt_x</p:attrName>
                                          <p:attrName>ppt_y</p:attrName>
                                        </p:attrNameLst>
                                      </p:cBhvr>
                                    </p:animMotion>
                                  </p:childTnLst>
                                </p:cTn>
                              </p:par>
                            </p:childTnLst>
                          </p:cTn>
                        </p:par>
                        <p:par>
                          <p:cTn id="23" fill="hold">
                            <p:stCondLst>
                              <p:cond delay="13000"/>
                            </p:stCondLst>
                            <p:childTnLst>
                              <p:par>
                                <p:cTn id="24" presetID="0" presetClass="path" presetSubtype="0" accel="50000" decel="50000" fill="hold" nodeType="afterEffect">
                                  <p:stCondLst>
                                    <p:cond delay="0"/>
                                  </p:stCondLst>
                                  <p:childTnLst>
                                    <p:animMotion origin="layout" path="M 1.38889E-6 2.77556E-17 C -0.08681 0.01343 -0.1724 0.02824 -0.20868 0.05648 C -0.24497 0.08472 -0.22552 0.14745 -0.21719 0.16875 C -0.20886 0.19005 -0.17083 0.18125 -0.15868 0.18449 " pathEditMode="relative" rAng="0" ptsTypes="aaas">
                                      <p:cBhvr>
                                        <p:cTn id="25" dur="2000" fill="hold"/>
                                        <p:tgtEl>
                                          <p:spTgt spid="70"/>
                                        </p:tgtEl>
                                        <p:attrNameLst>
                                          <p:attrName>ppt_x</p:attrName>
                                          <p:attrName>ppt_y</p:attrName>
                                        </p:attrNameLst>
                                      </p:cBhvr>
                                      <p:rCtr x="-123" y="95"/>
                                    </p:animMotion>
                                  </p:childTnLst>
                                </p:cTn>
                              </p:par>
                            </p:childTnLst>
                          </p:cTn>
                        </p:par>
                        <p:par>
                          <p:cTn id="26" fill="hold">
                            <p:stCondLst>
                              <p:cond delay="15000"/>
                            </p:stCondLst>
                            <p:childTnLst>
                              <p:par>
                                <p:cTn id="27" presetID="42" presetClass="path" presetSubtype="0" accel="50000" decel="50000" fill="hold" grpId="1" nodeType="afterEffect">
                                  <p:stCondLst>
                                    <p:cond delay="0"/>
                                  </p:stCondLst>
                                  <p:childTnLst>
                                    <p:animMotion origin="layout" path="M -2.5E-6 -0.04765 L -2.5E-6 -3.33102E-6 " pathEditMode="relative" rAng="0" ptsTypes="AA">
                                      <p:cBhvr>
                                        <p:cTn id="28" dur="2000" fill="hold"/>
                                        <p:tgtEl>
                                          <p:spTgt spid="571455"/>
                                        </p:tgtEl>
                                        <p:attrNameLst>
                                          <p:attrName>ppt_x</p:attrName>
                                          <p:attrName>ppt_y</p:attrName>
                                        </p:attrNameLst>
                                      </p:cBhvr>
                                      <p:rCtr x="0" y="24"/>
                                    </p:animMotion>
                                  </p:childTnLst>
                                </p:cTn>
                              </p:par>
                            </p:childTnLst>
                          </p:cTn>
                        </p:par>
                      </p:childTnLst>
                    </p:cTn>
                  </p:par>
                  <p:par>
                    <p:cTn id="29" fill="hold">
                      <p:stCondLst>
                        <p:cond delay="indefinite"/>
                      </p:stCondLst>
                      <p:childTnLst>
                        <p:par>
                          <p:cTn id="30" fill="hold">
                            <p:stCondLst>
                              <p:cond delay="0"/>
                            </p:stCondLst>
                            <p:childTnLst>
                              <p:par>
                                <p:cTn id="31" presetID="2" presetClass="exit" presetSubtype="1" fill="hold" grpId="2" nodeType="clickEffect">
                                  <p:stCondLst>
                                    <p:cond delay="0"/>
                                  </p:stCondLst>
                                  <p:childTnLst>
                                    <p:anim calcmode="lin" valueType="num">
                                      <p:cBhvr additive="base">
                                        <p:cTn id="32" dur="500"/>
                                        <p:tgtEl>
                                          <p:spTgt spid="571452"/>
                                        </p:tgtEl>
                                        <p:attrNameLst>
                                          <p:attrName>ppt_x</p:attrName>
                                        </p:attrNameLst>
                                      </p:cBhvr>
                                      <p:tavLst>
                                        <p:tav tm="0">
                                          <p:val>
                                            <p:strVal val="ppt_x"/>
                                          </p:val>
                                        </p:tav>
                                        <p:tav tm="100000">
                                          <p:val>
                                            <p:strVal val="ppt_x"/>
                                          </p:val>
                                        </p:tav>
                                      </p:tavLst>
                                    </p:anim>
                                    <p:anim calcmode="lin" valueType="num">
                                      <p:cBhvr additive="base">
                                        <p:cTn id="33" dur="500"/>
                                        <p:tgtEl>
                                          <p:spTgt spid="571452"/>
                                        </p:tgtEl>
                                        <p:attrNameLst>
                                          <p:attrName>ppt_y</p:attrName>
                                        </p:attrNameLst>
                                      </p:cBhvr>
                                      <p:tavLst>
                                        <p:tav tm="0">
                                          <p:val>
                                            <p:strVal val="ppt_y"/>
                                          </p:val>
                                        </p:tav>
                                        <p:tav tm="100000">
                                          <p:val>
                                            <p:strVal val="0-ppt_h/2"/>
                                          </p:val>
                                        </p:tav>
                                      </p:tavLst>
                                    </p:anim>
                                    <p:set>
                                      <p:cBhvr>
                                        <p:cTn id="34" dur="1" fill="hold">
                                          <p:stCondLst>
                                            <p:cond delay="499"/>
                                          </p:stCondLst>
                                        </p:cTn>
                                        <p:tgtEl>
                                          <p:spTgt spid="571452"/>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grpId="0" nodeType="after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wipe(up)">
                                      <p:cBhvr>
                                        <p:cTn id="38" dur="500"/>
                                        <p:tgtEl>
                                          <p:spTgt spid="69"/>
                                        </p:tgtEl>
                                      </p:cBhvr>
                                    </p:animEffect>
                                  </p:childTnLst>
                                </p:cTn>
                              </p:par>
                            </p:childTnLst>
                          </p:cTn>
                        </p:par>
                        <p:par>
                          <p:cTn id="39" fill="hold">
                            <p:stCondLst>
                              <p:cond delay="1000"/>
                            </p:stCondLst>
                            <p:childTnLst>
                              <p:par>
                                <p:cTn id="40" presetID="22" presetClass="exit" presetSubtype="4" fill="hold" nodeType="afterEffect">
                                  <p:stCondLst>
                                    <p:cond delay="0"/>
                                  </p:stCondLst>
                                  <p:childTnLst>
                                    <p:animEffect transition="out" filter="wipe(down)">
                                      <p:cBhvr>
                                        <p:cTn id="41" dur="5000"/>
                                        <p:tgtEl>
                                          <p:spTgt spid="67"/>
                                        </p:tgtEl>
                                      </p:cBhvr>
                                    </p:animEffect>
                                    <p:set>
                                      <p:cBhvr>
                                        <p:cTn id="42" dur="1" fill="hold">
                                          <p:stCondLst>
                                            <p:cond delay="4999"/>
                                          </p:stCondLst>
                                        </p:cTn>
                                        <p:tgtEl>
                                          <p:spTgt spid="67"/>
                                        </p:tgtEl>
                                        <p:attrNameLst>
                                          <p:attrName>style.visibility</p:attrName>
                                        </p:attrNameLst>
                                      </p:cBhvr>
                                      <p:to>
                                        <p:strVal val="hidden"/>
                                      </p:to>
                                    </p:set>
                                  </p:childTnLst>
                                </p:cTn>
                              </p:par>
                            </p:childTnLst>
                          </p:cTn>
                        </p:par>
                        <p:par>
                          <p:cTn id="43" fill="hold">
                            <p:stCondLst>
                              <p:cond delay="6000"/>
                            </p:stCondLst>
                            <p:childTnLst>
                              <p:par>
                                <p:cTn id="44" presetID="0" presetClass="path" presetSubtype="0" accel="50000" decel="50000" fill="hold" nodeType="afterEffect">
                                  <p:stCondLst>
                                    <p:cond delay="0"/>
                                  </p:stCondLst>
                                  <p:childTnLst>
                                    <p:animMotion origin="layout" path="M -0.15868 0.18449 C -0.16945 0.18241 -0.21493 0.19352 -0.22309 0.17153 C -0.23125 0.14954 -0.24462 0.08125 -0.20764 0.05232 C -0.17066 0.02338 -0.08698 0.01019 -0.00087 -0.00139 " pathEditMode="relative" rAng="0" ptsTypes="aaaa">
                                      <p:cBhvr>
                                        <p:cTn id="45" dur="2000" fill="hold"/>
                                        <p:tgtEl>
                                          <p:spTgt spid="70"/>
                                        </p:tgtEl>
                                        <p:attrNameLst>
                                          <p:attrName>ppt_x</p:attrName>
                                          <p:attrName>ppt_y</p:attrName>
                                        </p:attrNameLst>
                                      </p:cBhvr>
                                      <p:rCtr x="36" y="-88"/>
                                    </p:animMotion>
                                  </p:childTnLst>
                                </p:cTn>
                              </p:par>
                            </p:childTnLst>
                          </p:cTn>
                        </p:par>
                        <p:par>
                          <p:cTn id="46" fill="hold">
                            <p:stCondLst>
                              <p:cond delay="8000"/>
                            </p:stCondLst>
                            <p:childTnLst>
                              <p:par>
                                <p:cTn id="47" presetID="42" presetClass="path" presetSubtype="0" accel="50000" decel="50000" fill="hold" grpId="1" nodeType="afterEffect">
                                  <p:stCondLst>
                                    <p:cond delay="0"/>
                                  </p:stCondLst>
                                  <p:childTnLst>
                                    <p:animMotion origin="layout" path="M 0 -0.33334 L 0 4.07407E-6 " pathEditMode="relative" rAng="0" ptsTypes="AA">
                                      <p:cBhvr>
                                        <p:cTn id="48" dur="2000" fill="hold"/>
                                        <p:tgtEl>
                                          <p:spTgt spid="571434"/>
                                        </p:tgtEl>
                                        <p:attrNameLst>
                                          <p:attrName>ppt_x</p:attrName>
                                          <p:attrName>ppt_y</p:attrName>
                                        </p:attrNameLst>
                                      </p:cBhvr>
                                      <p:rCtr x="0" y="167"/>
                                    </p:animMotion>
                                  </p:childTnLst>
                                </p:cTn>
                              </p:par>
                            </p:childTnLst>
                          </p:cTn>
                        </p:par>
                        <p:par>
                          <p:cTn id="49" fill="hold">
                            <p:stCondLst>
                              <p:cond delay="10000"/>
                            </p:stCondLst>
                            <p:childTnLst>
                              <p:par>
                                <p:cTn id="50" presetID="0" presetClass="path" presetSubtype="0" accel="50000" decel="50000" fill="hold" nodeType="afterEffect">
                                  <p:stCondLst>
                                    <p:cond delay="0"/>
                                  </p:stCondLst>
                                  <p:childTnLst>
                                    <p:animMotion origin="layout" path="M 0.14999 0.07939 C 0.15885 -0.01042 0.16787 -0.10001 0.15121 -0.13496 C 0.13454 -0.16992 0.07534 -0.16575 0.04999 -0.13033 C 0.02465 -0.09492 0.00156 0.05856 -0.00122 0.07777 " pathEditMode="relative" ptsTypes="aaaA">
                                      <p:cBhvr>
                                        <p:cTn id="51"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452" grpId="0" animBg="1"/>
      <p:bldP spid="571452" grpId="1" animBg="1"/>
      <p:bldP spid="571452" grpId="2" animBg="1"/>
      <p:bldP spid="571455" grpId="0" animBg="1"/>
      <p:bldP spid="571455" grpId="1" animBg="1"/>
      <p:bldP spid="69" grpId="0" animBg="1"/>
      <p:bldP spid="571434" grpId="0" animBg="1"/>
      <p:bldP spid="571434"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p:txBody>
          <a:bodyPr/>
          <a:lstStyle/>
          <a:p>
            <a:r>
              <a:rPr lang="en-US" dirty="0"/>
              <a:t>Why do horizontal flow sedimentation tanks perform much worse than theory predicts? (eliminate inlet manifold?)</a:t>
            </a:r>
          </a:p>
          <a:p>
            <a:r>
              <a:rPr lang="en-US" dirty="0"/>
              <a:t>Why do we use plate settlers?</a:t>
            </a:r>
          </a:p>
          <a:p>
            <a:r>
              <a:rPr lang="en-US" dirty="0"/>
              <a:t>What is the failure mechanism for plate settlers for small spacing?</a:t>
            </a:r>
          </a:p>
          <a:p>
            <a:r>
              <a:rPr lang="en-US" dirty="0"/>
              <a:t>What helps the flow divide evenly between the </a:t>
            </a:r>
            <a:r>
              <a:rPr lang="en-US" dirty="0" err="1"/>
              <a:t>sed</a:t>
            </a:r>
            <a:r>
              <a:rPr lang="en-US" dirty="0"/>
              <a:t> tanks? (hint… flow resistance)</a:t>
            </a:r>
          </a:p>
          <a:p>
            <a:endParaRPr lang="en-US" dirty="0"/>
          </a:p>
          <a:p>
            <a:endParaRPr lang="en-US" dirty="0"/>
          </a:p>
          <a:p>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0" y="2149057"/>
            <a:ext cx="1169255" cy="710092"/>
          </a:xfrm>
          <a:prstGeom prst="rect">
            <a:avLst/>
          </a:prstGeom>
          <a:noFill/>
          <a:ln w="9525">
            <a:noFill/>
            <a:miter lim="800000"/>
            <a:headEnd/>
            <a:tailEnd/>
          </a:ln>
          <a:effectLst/>
        </p:spPr>
      </p:pic>
      <p:pic>
        <p:nvPicPr>
          <p:cNvPr id="93593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80539" y="3947006"/>
            <a:ext cx="708636" cy="962399"/>
          </a:xfrm>
          <a:prstGeom prst="rect">
            <a:avLst/>
          </a:prstGeom>
          <a:noFill/>
          <a:ln w="9525">
            <a:noFill/>
            <a:miter lim="800000"/>
            <a:headEnd/>
            <a:tailEnd/>
          </a:ln>
          <a:effectLst/>
        </p:spPr>
      </p:pic>
      <p:pic>
        <p:nvPicPr>
          <p:cNvPr id="9" name="Picture 5" descr="cinco comunidades-Model">
            <a:hlinkClick r:id="rId5" action="ppaction://hlinksldjump"/>
          </p:cNvPr>
          <p:cNvPicPr>
            <a:picLocks noChangeAspect="1" noChangeArrowheads="1"/>
          </p:cNvPicPr>
          <p:nvPr/>
        </p:nvPicPr>
        <p:blipFill>
          <a:blip r:embed="rId6" cstate="print">
            <a:clrChange>
              <a:clrFrom>
                <a:srgbClr val="FFFFFF"/>
              </a:clrFrom>
              <a:clrTo>
                <a:srgbClr val="FFFFFF">
                  <a:alpha val="0"/>
                </a:srgbClr>
              </a:clrTo>
            </a:clrChange>
            <a:lum bright="-36000"/>
            <a:extLst>
              <a:ext uri="{28A0092B-C50C-407E-A947-70E740481C1C}">
                <a14:useLocalDpi xmlns:a14="http://schemas.microsoft.com/office/drawing/2010/main" val="0"/>
              </a:ext>
            </a:extLst>
          </a:blip>
          <a:srcRect l="16937" t="48833" r="12187" b="250"/>
          <a:stretch>
            <a:fillRect/>
          </a:stretch>
        </p:blipFill>
        <p:spPr bwMode="auto">
          <a:xfrm>
            <a:off x="9340878" y="3266199"/>
            <a:ext cx="960560" cy="517381"/>
          </a:xfrm>
          <a:prstGeom prst="rect">
            <a:avLst/>
          </a:prstGeom>
          <a:noFill/>
        </p:spPr>
      </p:pic>
      <p:grpSp>
        <p:nvGrpSpPr>
          <p:cNvPr id="26" name="Group 25"/>
          <p:cNvGrpSpPr/>
          <p:nvPr/>
        </p:nvGrpSpPr>
        <p:grpSpPr>
          <a:xfrm>
            <a:off x="9350189" y="2374334"/>
            <a:ext cx="733331" cy="207782"/>
            <a:chOff x="9861177" y="1630264"/>
            <a:chExt cx="733331" cy="207782"/>
          </a:xfrm>
        </p:grpSpPr>
        <p:pic>
          <p:nvPicPr>
            <p:cNvPr id="2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94259" y="1630264"/>
              <a:ext cx="276132" cy="207782"/>
            </a:xfrm>
            <a:prstGeom prst="rect">
              <a:avLst/>
            </a:prstGeom>
            <a:noFill/>
            <a:ln w="9525">
              <a:noFill/>
              <a:miter lim="800000"/>
              <a:headEnd/>
              <a:tailEnd/>
            </a:ln>
            <a:effectLst/>
          </p:spPr>
        </p:pic>
        <p:pic>
          <p:nvPicPr>
            <p:cNvPr id="24"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61177" y="1630264"/>
              <a:ext cx="276132" cy="207782"/>
            </a:xfrm>
            <a:prstGeom prst="rect">
              <a:avLst/>
            </a:prstGeom>
            <a:noFill/>
            <a:ln w="9525">
              <a:noFill/>
              <a:miter lim="800000"/>
              <a:headEnd/>
              <a:tailEnd/>
            </a:ln>
            <a:effectLst/>
          </p:spPr>
        </p:pic>
        <p:pic>
          <p:nvPicPr>
            <p:cNvPr id="25"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18376" y="1630264"/>
              <a:ext cx="276132" cy="207782"/>
            </a:xfrm>
            <a:prstGeom prst="rect">
              <a:avLst/>
            </a:prstGeom>
            <a:noFill/>
            <a:ln w="9525">
              <a:noFill/>
              <a:miter lim="800000"/>
              <a:headEnd/>
              <a:tailEnd/>
            </a:ln>
            <a:effectLst/>
          </p:spPr>
        </p:pic>
      </p:grpSp>
      <p:pic>
        <p:nvPicPr>
          <p:cNvPr id="16" name="Picture 2" descr="http://designbeta.cee.cornell.edu/Designs/SedTank/6447/6Lps/SedTank_f.png"/>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1.11111E-6 3.7037E-7 L -0.14219 3.7037E-7 " pathEditMode="relative" rAng="0" ptsTypes="AA">
                                      <p:cBhvr>
                                        <p:cTn id="10" dur="500" fill="hold"/>
                                        <p:tgtEl>
                                          <p:spTgt spid="6"/>
                                        </p:tgtEl>
                                        <p:attrNameLst>
                                          <p:attrName>ppt_x</p:attrName>
                                          <p:attrName>ppt_y</p:attrName>
                                        </p:attrNameLst>
                                      </p:cBhvr>
                                      <p:rCtr x="-71"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61111E-6 -2.59259E-6 L -0.14305 -2.59259E-6 " pathEditMode="relative" rAng="0" ptsTypes="AA">
                                      <p:cBhvr>
                                        <p:cTn id="14" dur="500" fill="hold"/>
                                        <p:tgtEl>
                                          <p:spTgt spid="26"/>
                                        </p:tgtEl>
                                        <p:attrNameLst>
                                          <p:attrName>ppt_x</p:attrName>
                                          <p:attrName>ppt_y</p:attrName>
                                        </p:attrNameLst>
                                      </p:cBhvr>
                                      <p:rCtr x="-72" y="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5" presetClass="path" presetSubtype="0" accel="50000" decel="50000" fill="hold" nodeType="clickEffect">
                                  <p:stCondLst>
                                    <p:cond delay="0"/>
                                  </p:stCondLst>
                                  <p:childTnLst>
                                    <p:animMotion origin="layout" path="M 0 0  L -0.25 0  E" pathEditMode="relative" ptsTypes="">
                                      <p:cBhvr>
                                        <p:cTn id="22" dur="500" fill="hold"/>
                                        <p:tgtEl>
                                          <p:spTgt spid="9"/>
                                        </p:tgtEl>
                                        <p:attrNameLst>
                                          <p:attrName>ppt_x</p:attrName>
                                          <p:attrName>ppt_y</p:attrName>
                                        </p:attrNameLst>
                                      </p:cBhvr>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549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4.16667E-6 -1.85185E-6 L -0.1441 -1.85185E-6 " pathEditMode="relative" rAng="0" ptsTypes="AA">
                                      <p:cBhvr>
                                        <p:cTn id="30" dur="500" fill="hold"/>
                                        <p:tgtEl>
                                          <p:spTgt spid="935938"/>
                                        </p:tgtEl>
                                        <p:attrNameLst>
                                          <p:attrName>ppt_x</p:attrName>
                                          <p:attrName>ppt_y</p:attrName>
                                        </p:attrNameLst>
                                      </p:cBhvr>
                                      <p:rCtr x="-7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549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48275" cy="1143000"/>
          </a:xfrm>
        </p:spPr>
        <p:txBody>
          <a:bodyPr/>
          <a:lstStyle/>
          <a:p>
            <a:r>
              <a:rPr lang="en-US" dirty="0"/>
              <a:t>Sedimentation Conclusions</a:t>
            </a:r>
          </a:p>
        </p:txBody>
      </p:sp>
      <p:sp>
        <p:nvSpPr>
          <p:cNvPr id="3" name="Content Placeholder 2"/>
          <p:cNvSpPr>
            <a:spLocks noGrp="1"/>
          </p:cNvSpPr>
          <p:nvPr>
            <p:ph idx="1"/>
          </p:nvPr>
        </p:nvSpPr>
        <p:spPr/>
        <p:txBody>
          <a:bodyPr/>
          <a:lstStyle/>
          <a:p>
            <a:r>
              <a:rPr lang="en-US" dirty="0"/>
              <a:t>3 processes in one tank: flocculation, sedimentation, consolidation</a:t>
            </a:r>
          </a:p>
          <a:p>
            <a:r>
              <a:rPr lang="en-US" dirty="0"/>
              <a:t>Eliminate the need for mechanized sludge removal by using hydraulic sludge removal</a:t>
            </a:r>
          </a:p>
          <a:p>
            <a:r>
              <a:rPr lang="en-US" dirty="0"/>
              <a:t>Provide the operator with options for dumping poorly treated water</a:t>
            </a:r>
          </a:p>
          <a:p>
            <a:r>
              <a:rPr lang="en-US" dirty="0"/>
              <a:t>Make the sedimentation tank easy to operate and maintain</a:t>
            </a:r>
          </a:p>
        </p:txBody>
      </p:sp>
      <p:pic>
        <p:nvPicPr>
          <p:cNvPr id="8" name="Picture 2" descr="http://designbeta.cee.cornell.edu/Designs/SedTank/6447/6Lps/SedTank_f.pn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a:xfrm>
            <a:off x="457200" y="228600"/>
            <a:ext cx="5210175" cy="1143000"/>
          </a:xfrm>
        </p:spPr>
        <p:txBody>
          <a:bodyPr/>
          <a:lstStyle/>
          <a:p>
            <a:r>
              <a:rPr lang="en-US" dirty="0"/>
              <a:t>Sedimentation Conclusions</a:t>
            </a:r>
          </a:p>
        </p:txBody>
      </p:sp>
      <p:sp>
        <p:nvSpPr>
          <p:cNvPr id="440323" name="Rectangle 3"/>
          <p:cNvSpPr>
            <a:spLocks noGrp="1" noChangeArrowheads="1"/>
          </p:cNvSpPr>
          <p:nvPr>
            <p:ph idx="1"/>
          </p:nvPr>
        </p:nvSpPr>
        <p:spPr/>
        <p:txBody>
          <a:bodyPr/>
          <a:lstStyle/>
          <a:p>
            <a:r>
              <a:rPr lang="en-US" dirty="0"/>
              <a:t>Plate settlers make it possible to significantly reduce sedimentation tank area</a:t>
            </a:r>
          </a:p>
          <a:p>
            <a:r>
              <a:rPr lang="en-US" dirty="0"/>
              <a:t>Reduced plate spacing for shallower tanks</a:t>
            </a:r>
          </a:p>
          <a:p>
            <a:r>
              <a:rPr lang="en-US" dirty="0"/>
              <a:t>Floc blankets improve performance and provide a method to remove sludge</a:t>
            </a:r>
          </a:p>
          <a:p>
            <a:r>
              <a:rPr lang="en-US" dirty="0"/>
              <a:t>Flow distribution is VERY important</a:t>
            </a:r>
          </a:p>
          <a:p>
            <a:r>
              <a:rPr lang="en-US" dirty="0"/>
              <a:t>Hydraulic residence time of 24 minutes is sufficient for efficient sedimentation </a:t>
            </a:r>
          </a:p>
          <a:p>
            <a:endParaRPr lang="en-US" dirty="0"/>
          </a:p>
        </p:txBody>
      </p: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blankets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Density of the floc blanket</a:t>
            </a:r>
          </a:p>
        </p:txBody>
      </p:sp>
      <p:sp>
        <p:nvSpPr>
          <p:cNvPr id="4" name="TextBox 3"/>
          <p:cNvSpPr txBox="1"/>
          <p:nvPr/>
        </p:nvSpPr>
        <p:spPr>
          <a:xfrm>
            <a:off x="578338" y="1867877"/>
            <a:ext cx="8136292" cy="954107"/>
          </a:xfrm>
          <a:prstGeom prst="rect">
            <a:avLst/>
          </a:prstGeom>
          <a:noFill/>
        </p:spPr>
        <p:txBody>
          <a:bodyPr wrap="square" rtlCol="0">
            <a:spAutoFit/>
          </a:bodyPr>
          <a:lstStyle/>
          <a:p>
            <a:r>
              <a:rPr lang="en-US" dirty="0"/>
              <a:t>Density of the floc blanket is approximately equal to the mass of clay and water divided by the volume</a:t>
            </a:r>
          </a:p>
        </p:txBody>
      </p:sp>
      <p:sp>
        <p:nvSpPr>
          <p:cNvPr id="6" name="TextBox 5"/>
          <p:cNvSpPr txBox="1"/>
          <p:nvPr/>
        </p:nvSpPr>
        <p:spPr>
          <a:xfrm>
            <a:off x="5785250" y="4073160"/>
            <a:ext cx="1330779" cy="1015663"/>
          </a:xfrm>
          <a:prstGeom prst="rect">
            <a:avLst/>
          </a:prstGeom>
          <a:noFill/>
        </p:spPr>
        <p:txBody>
          <a:bodyPr wrap="square" rtlCol="0">
            <a:spAutoFit/>
          </a:bodyPr>
          <a:lstStyle/>
          <a:p>
            <a:pPr algn="ctr"/>
            <a:r>
              <a:rPr lang="en-US" sz="2000" dirty="0"/>
              <a:t>Water volume fraction</a:t>
            </a:r>
          </a:p>
        </p:txBody>
      </p:sp>
      <p:sp>
        <p:nvSpPr>
          <p:cNvPr id="7" name="Left Brace 6"/>
          <p:cNvSpPr/>
          <p:nvPr/>
        </p:nvSpPr>
        <p:spPr bwMode="auto">
          <a:xfrm rot="16200000">
            <a:off x="6262047" y="3162321"/>
            <a:ext cx="360558" cy="1420237"/>
          </a:xfrm>
          <a:prstGeom prst="lef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2" name="TextBox 11"/>
          <p:cNvSpPr txBox="1"/>
          <p:nvPr/>
        </p:nvSpPr>
        <p:spPr>
          <a:xfrm>
            <a:off x="6560540" y="1581901"/>
            <a:ext cx="1919628" cy="400110"/>
          </a:xfrm>
          <a:prstGeom prst="rect">
            <a:avLst/>
          </a:prstGeom>
          <a:noFill/>
        </p:spPr>
        <p:txBody>
          <a:bodyPr wrap="none" rtlCol="0">
            <a:spAutoFit/>
          </a:bodyPr>
          <a:lstStyle/>
          <a:p>
            <a:r>
              <a:rPr lang="en-US" sz="2000" dirty="0"/>
              <a:t>Neglecting PACl</a:t>
            </a:r>
          </a:p>
        </p:txBody>
      </p:sp>
      <p:sp>
        <p:nvSpPr>
          <p:cNvPr id="13" name="TextBox 12"/>
          <p:cNvSpPr txBox="1"/>
          <p:nvPr/>
        </p:nvSpPr>
        <p:spPr>
          <a:xfrm>
            <a:off x="4055128" y="1529741"/>
            <a:ext cx="2138727" cy="400110"/>
          </a:xfrm>
          <a:prstGeom prst="rect">
            <a:avLst/>
          </a:prstGeom>
          <a:noFill/>
        </p:spPr>
        <p:txBody>
          <a:bodyPr wrap="none" rtlCol="0">
            <a:spAutoFit/>
          </a:bodyPr>
          <a:lstStyle/>
          <a:p>
            <a:r>
              <a:rPr lang="en-US" sz="2000" dirty="0"/>
              <a:t>Empirical equation</a:t>
            </a:r>
          </a:p>
        </p:txBody>
      </p:sp>
      <p:cxnSp>
        <p:nvCxnSpPr>
          <p:cNvPr id="15" name="Straight Arrow Connector 14"/>
          <p:cNvCxnSpPr>
            <a:endCxn id="12" idx="1"/>
          </p:cNvCxnSpPr>
          <p:nvPr/>
        </p:nvCxnSpPr>
        <p:spPr bwMode="auto">
          <a:xfrm flipV="1">
            <a:off x="6326078" y="1781956"/>
            <a:ext cx="234462" cy="200055"/>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93969" y="1616184"/>
            <a:ext cx="3395047" cy="240762"/>
          </a:xfrm>
          <a:prstGeom prst="rect">
            <a:avLst/>
          </a:prstGeom>
        </p:spPr>
      </p:pic>
      <p:pic>
        <p:nvPicPr>
          <p:cNvPr id="20" name="Picture 19"/>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872878" y="3318261"/>
            <a:ext cx="2095238" cy="252952"/>
          </a:xfrm>
          <a:prstGeom prst="rect">
            <a:avLst/>
          </a:prstGeom>
        </p:spPr>
      </p:pic>
      <p:pic>
        <p:nvPicPr>
          <p:cNvPr id="21" name="Picture 20"/>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72879" y="3840961"/>
            <a:ext cx="2465526" cy="531810"/>
          </a:xfrm>
          <a:prstGeom prst="rect">
            <a:avLst/>
          </a:prstGeom>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72878" y="4640995"/>
            <a:ext cx="3826285" cy="615619"/>
          </a:xfrm>
          <a:prstGeom prst="rect">
            <a:avLst/>
          </a:prstGeom>
        </p:spPr>
      </p:pic>
      <p:pic>
        <p:nvPicPr>
          <p:cNvPr id="10" name="Picture 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2879" y="5561683"/>
            <a:ext cx="3774475" cy="615619"/>
          </a:xfrm>
          <a:prstGeom prst="rect">
            <a:avLst/>
          </a:prstGeom>
        </p:spPr>
      </p:pic>
      <p:pic>
        <p:nvPicPr>
          <p:cNvPr id="19" name="Picture 18"/>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4699164" y="3115870"/>
            <a:ext cx="3555047" cy="615619"/>
          </a:xfrm>
          <a:prstGeom prst="rect">
            <a:avLst/>
          </a:prstGeom>
        </p:spPr>
      </p:pic>
    </p:spTree>
    <p:extLst>
      <p:ext uri="{BB962C8B-B14F-4D97-AF65-F5344CB8AC3E}">
        <p14:creationId xmlns:p14="http://schemas.microsoft.com/office/powerpoint/2010/main" val="3404938045"/>
      </p:ext>
    </p:extLst>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in a floc blanket due to shear from suspended flocs</a:t>
            </a:r>
          </a:p>
        </p:txBody>
      </p:sp>
      <p:sp>
        <p:nvSpPr>
          <p:cNvPr id="11" name="TextBox 10"/>
          <p:cNvSpPr txBox="1"/>
          <p:nvPr/>
        </p:nvSpPr>
        <p:spPr>
          <a:xfrm>
            <a:off x="4196812" y="1606266"/>
            <a:ext cx="4947188" cy="954107"/>
          </a:xfrm>
          <a:prstGeom prst="rect">
            <a:avLst/>
          </a:prstGeom>
          <a:noFill/>
        </p:spPr>
        <p:txBody>
          <a:bodyPr wrap="none" rtlCol="0">
            <a:spAutoFit/>
          </a:bodyPr>
          <a:lstStyle/>
          <a:p>
            <a:r>
              <a:rPr lang="en-US" dirty="0"/>
              <a:t>See filtration notes for derivation</a:t>
            </a:r>
          </a:p>
          <a:p>
            <a:r>
              <a:rPr lang="en-US" dirty="0"/>
              <a:t>Head loss in a fluidized bed</a:t>
            </a:r>
          </a:p>
        </p:txBody>
      </p:sp>
      <mc:AlternateContent xmlns:mc="http://schemas.openxmlformats.org/markup-compatibility/2006" xmlns:a14="http://schemas.microsoft.com/office/drawing/2010/main">
        <mc:Choice Requires="a14">
          <p:sp>
            <p:nvSpPr>
              <p:cNvPr id="13" name="Rectangle 12"/>
              <p:cNvSpPr/>
              <p:nvPr/>
            </p:nvSpPr>
            <p:spPr>
              <a:xfrm>
                <a:off x="577231" y="6297295"/>
                <a:ext cx="6522491" cy="461665"/>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𝜙</m:t>
                        </m:r>
                      </m:e>
                      <m:sub>
                        <m:r>
                          <a:rPr lang="en-US" sz="2400" i="1">
                            <a:latin typeface="Cambria Math"/>
                          </a:rPr>
                          <m:t>𝐹𝐵</m:t>
                        </m:r>
                      </m:sub>
                    </m:sSub>
                  </m:oMath>
                </a14:m>
                <a:r>
                  <a:rPr lang="en-US" sz="2400" dirty="0"/>
                  <a:t> is approximately = 1 and is a function of </a:t>
                </a:r>
                <a:r>
                  <a:rPr lang="en-US" sz="2400" dirty="0" err="1"/>
                  <a:t>C</a:t>
                </a:r>
                <a:r>
                  <a:rPr lang="en-US" sz="2400" baseline="-25000" dirty="0" err="1"/>
                  <a:t>Clay</a:t>
                </a:r>
                <a:endParaRPr lang="en-US" sz="2400" dirty="0"/>
              </a:p>
            </p:txBody>
          </p:sp>
        </mc:Choice>
        <mc:Fallback xmlns="">
          <p:sp>
            <p:nvSpPr>
              <p:cNvPr id="13" name="Rectangle 12"/>
              <p:cNvSpPr>
                <a:spLocks noRot="1" noChangeAspect="1" noMove="1" noResize="1" noEditPoints="1" noAdjustHandles="1" noChangeArrowheads="1" noChangeShapeType="1" noTextEdit="1"/>
              </p:cNvSpPr>
              <p:nvPr/>
            </p:nvSpPr>
            <p:spPr>
              <a:xfrm>
                <a:off x="577231" y="6297295"/>
                <a:ext cx="6522491" cy="461665"/>
              </a:xfrm>
              <a:prstGeom prst="rect">
                <a:avLst/>
              </a:prstGeom>
              <a:blipFill>
                <a:blip r:embed="rId17"/>
                <a:stretch>
                  <a:fillRect l="-748" t="-10526" b="-28947"/>
                </a:stretch>
              </a:blipFill>
            </p:spPr>
            <p:txBody>
              <a:bodyPr/>
              <a:lstStyle/>
              <a:p>
                <a:r>
                  <a:rPr lang="en-US">
                    <a:noFill/>
                  </a:rPr>
                  <a:t> </a:t>
                </a:r>
              </a:p>
            </p:txBody>
          </p:sp>
        </mc:Fallback>
      </mc:AlternateContent>
      <p:sp>
        <p:nvSpPr>
          <p:cNvPr id="27" name="Freeform 26"/>
          <p:cNvSpPr/>
          <p:nvPr/>
        </p:nvSpPr>
        <p:spPr bwMode="auto">
          <a:xfrm>
            <a:off x="1729047" y="1533967"/>
            <a:ext cx="2610196" cy="1750449"/>
          </a:xfrm>
          <a:custGeom>
            <a:avLst/>
            <a:gdLst>
              <a:gd name="connsiteX0" fmla="*/ 2626822 w 2626822"/>
              <a:gd name="connsiteY0" fmla="*/ 1715248 h 1842058"/>
              <a:gd name="connsiteX1" fmla="*/ 2452255 w 2626822"/>
              <a:gd name="connsiteY1" fmla="*/ 1681997 h 1842058"/>
              <a:gd name="connsiteX2" fmla="*/ 1604357 w 2626822"/>
              <a:gd name="connsiteY2" fmla="*/ 135830 h 1842058"/>
              <a:gd name="connsiteX3" fmla="*/ 0 w 2626822"/>
              <a:gd name="connsiteY3" fmla="*/ 177393 h 1842058"/>
              <a:gd name="connsiteX0" fmla="*/ 2452255 w 2452255"/>
              <a:gd name="connsiteY0" fmla="*/ 1681997 h 1681997"/>
              <a:gd name="connsiteX1" fmla="*/ 1604357 w 2452255"/>
              <a:gd name="connsiteY1" fmla="*/ 135830 h 1681997"/>
              <a:gd name="connsiteX2" fmla="*/ 0 w 2452255"/>
              <a:gd name="connsiteY2" fmla="*/ 177393 h 1681997"/>
              <a:gd name="connsiteX0" fmla="*/ 2452255 w 2452255"/>
              <a:gd name="connsiteY0" fmla="*/ 1681997 h 1682714"/>
              <a:gd name="connsiteX1" fmla="*/ 1604357 w 2452255"/>
              <a:gd name="connsiteY1" fmla="*/ 135830 h 1682714"/>
              <a:gd name="connsiteX2" fmla="*/ 0 w 2452255"/>
              <a:gd name="connsiteY2" fmla="*/ 177393 h 1682714"/>
              <a:gd name="connsiteX0" fmla="*/ 2610196 w 2610196"/>
              <a:gd name="connsiteY0" fmla="*/ 1708741 h 1709447"/>
              <a:gd name="connsiteX1" fmla="*/ 1604357 w 2610196"/>
              <a:gd name="connsiteY1" fmla="*/ 137636 h 1709447"/>
              <a:gd name="connsiteX2" fmla="*/ 0 w 2610196"/>
              <a:gd name="connsiteY2" fmla="*/ 179199 h 1709447"/>
              <a:gd name="connsiteX0" fmla="*/ 2610196 w 2610196"/>
              <a:gd name="connsiteY0" fmla="*/ 1757146 h 1757852"/>
              <a:gd name="connsiteX1" fmla="*/ 1604357 w 2610196"/>
              <a:gd name="connsiteY1" fmla="*/ 186041 h 1757852"/>
              <a:gd name="connsiteX2" fmla="*/ 0 w 2610196"/>
              <a:gd name="connsiteY2" fmla="*/ 227604 h 1757852"/>
              <a:gd name="connsiteX0" fmla="*/ 2610196 w 2610196"/>
              <a:gd name="connsiteY0" fmla="*/ 1781870 h 1782576"/>
              <a:gd name="connsiteX1" fmla="*/ 1604357 w 2610196"/>
              <a:gd name="connsiteY1" fmla="*/ 210765 h 1782576"/>
              <a:gd name="connsiteX2" fmla="*/ 0 w 2610196"/>
              <a:gd name="connsiteY2" fmla="*/ 252328 h 1782576"/>
              <a:gd name="connsiteX0" fmla="*/ 2610196 w 2610196"/>
              <a:gd name="connsiteY0" fmla="*/ 1716537 h 1717340"/>
              <a:gd name="connsiteX1" fmla="*/ 1371600 w 2610196"/>
              <a:gd name="connsiteY1" fmla="*/ 311686 h 1717340"/>
              <a:gd name="connsiteX2" fmla="*/ 0 w 2610196"/>
              <a:gd name="connsiteY2" fmla="*/ 186995 h 1717340"/>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27693 h 1728524"/>
              <a:gd name="connsiteX1" fmla="*/ 1371600 w 2610196"/>
              <a:gd name="connsiteY1" fmla="*/ 322842 h 1728524"/>
              <a:gd name="connsiteX2" fmla="*/ 0 w 2610196"/>
              <a:gd name="connsiteY2" fmla="*/ 198151 h 1728524"/>
              <a:gd name="connsiteX0" fmla="*/ 2610196 w 2610196"/>
              <a:gd name="connsiteY0" fmla="*/ 1749561 h 1750449"/>
              <a:gd name="connsiteX1" fmla="*/ 1371600 w 2610196"/>
              <a:gd name="connsiteY1" fmla="*/ 344710 h 1750449"/>
              <a:gd name="connsiteX2" fmla="*/ 0 w 2610196"/>
              <a:gd name="connsiteY2" fmla="*/ 220019 h 1750449"/>
            </a:gdLst>
            <a:ahLst/>
            <a:cxnLst>
              <a:cxn ang="0">
                <a:pos x="connsiteX0" y="connsiteY0"/>
              </a:cxn>
              <a:cxn ang="0">
                <a:pos x="connsiteX1" y="connsiteY1"/>
              </a:cxn>
              <a:cxn ang="0">
                <a:pos x="connsiteX2" y="connsiteY2"/>
              </a:cxn>
            </a:cxnLst>
            <a:rect l="l" t="t" r="r" b="b"/>
            <a:pathLst>
              <a:path w="2610196" h="1750449">
                <a:moveTo>
                  <a:pt x="2610196" y="1749561"/>
                </a:moveTo>
                <a:cubicBezTo>
                  <a:pt x="2315094" y="1785583"/>
                  <a:pt x="2097578" y="716012"/>
                  <a:pt x="1371600" y="344710"/>
                </a:cubicBezTo>
                <a:cubicBezTo>
                  <a:pt x="645622" y="-26592"/>
                  <a:pt x="15934" y="-142277"/>
                  <a:pt x="0" y="220019"/>
                </a:cubicBezTo>
              </a:path>
            </a:pathLst>
          </a:custGeom>
          <a:noFill/>
          <a:ln w="12700" cap="flat" cmpd="sng" algn="ctr">
            <a:solidFill>
              <a:schemeClr val="tx1"/>
            </a:solidFill>
            <a:prstDash val="solid"/>
            <a:round/>
            <a:headEnd type="none" w="med" len="med"/>
            <a:tailEnd type="arrow"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3" name="Picture 2"/>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660844" y="1818396"/>
            <a:ext cx="2313142" cy="582095"/>
          </a:xfrm>
          <a:prstGeom prst="rect">
            <a:avLst/>
          </a:prstGeom>
        </p:spPr>
      </p:pic>
      <p:grpSp>
        <p:nvGrpSpPr>
          <p:cNvPr id="15" name="Group 14"/>
          <p:cNvGrpSpPr/>
          <p:nvPr/>
        </p:nvGrpSpPr>
        <p:grpSpPr>
          <a:xfrm>
            <a:off x="4725882" y="2506017"/>
            <a:ext cx="3664833" cy="523220"/>
            <a:chOff x="4720493" y="2506017"/>
            <a:chExt cx="3664833" cy="523220"/>
          </a:xfrm>
        </p:grpSpPr>
        <p:sp>
          <p:nvSpPr>
            <p:cNvPr id="14" name="TextBox 13"/>
            <p:cNvSpPr txBox="1"/>
            <p:nvPr/>
          </p:nvSpPr>
          <p:spPr>
            <a:xfrm>
              <a:off x="5220677" y="2506017"/>
              <a:ext cx="3164649" cy="461665"/>
            </a:xfrm>
            <a:prstGeom prst="rect">
              <a:avLst/>
            </a:prstGeom>
            <a:noFill/>
          </p:spPr>
          <p:txBody>
            <a:bodyPr wrap="none" rtlCol="0">
              <a:spAutoFit/>
            </a:bodyPr>
            <a:lstStyle/>
            <a:p>
              <a:r>
                <a:rPr lang="en-US" sz="2400" dirty="0"/>
                <a:t>Density of fluidized bed</a:t>
              </a:r>
            </a:p>
          </p:txBody>
        </p:sp>
        <p:cxnSp>
          <p:nvCxnSpPr>
            <p:cNvPr id="16" name="Straight Arrow Connector 15"/>
            <p:cNvCxnSpPr>
              <a:cxnSpLocks/>
              <a:stCxn id="14" idx="1"/>
            </p:cNvCxnSpPr>
            <p:nvPr/>
          </p:nvCxnSpPr>
          <p:spPr bwMode="auto">
            <a:xfrm flipH="1">
              <a:off x="4720493" y="2736850"/>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pic>
        <p:nvPicPr>
          <p:cNvPr id="6" name="Picture 5"/>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4525500" y="2948985"/>
            <a:ext cx="3774475" cy="615619"/>
          </a:xfrm>
          <a:prstGeom prst="rect">
            <a:avLst/>
          </a:prstGeom>
        </p:spPr>
      </p:pic>
      <p:grpSp>
        <p:nvGrpSpPr>
          <p:cNvPr id="20" name="Group 19"/>
          <p:cNvGrpSpPr/>
          <p:nvPr/>
        </p:nvGrpSpPr>
        <p:grpSpPr>
          <a:xfrm>
            <a:off x="660844" y="3656686"/>
            <a:ext cx="7854446" cy="1159572"/>
            <a:chOff x="660844" y="3656686"/>
            <a:chExt cx="7854446" cy="1159572"/>
          </a:xfrm>
        </p:grpSpPr>
        <p:sp>
          <p:nvSpPr>
            <p:cNvPr id="18" name="TextBox 17"/>
            <p:cNvSpPr txBox="1"/>
            <p:nvPr/>
          </p:nvSpPr>
          <p:spPr>
            <a:xfrm>
              <a:off x="5435601" y="3656686"/>
              <a:ext cx="3079689" cy="461665"/>
            </a:xfrm>
            <a:prstGeom prst="rect">
              <a:avLst/>
            </a:prstGeom>
            <a:noFill/>
          </p:spPr>
          <p:txBody>
            <a:bodyPr wrap="none" rtlCol="0">
              <a:spAutoFit/>
            </a:bodyPr>
            <a:lstStyle/>
            <a:p>
              <a:r>
                <a:rPr lang="en-US" sz="2400" dirty="0"/>
                <a:t>Porosity of floc blanket</a:t>
              </a:r>
            </a:p>
          </p:txBody>
        </p:sp>
        <p:cxnSp>
          <p:nvCxnSpPr>
            <p:cNvPr id="19" name="Straight Arrow Connector 18"/>
            <p:cNvCxnSpPr/>
            <p:nvPr/>
          </p:nvCxnSpPr>
          <p:spPr bwMode="auto">
            <a:xfrm flipH="1">
              <a:off x="4935417" y="3843126"/>
              <a:ext cx="500184" cy="292387"/>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8" name="Picture 7"/>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660844" y="4208258"/>
              <a:ext cx="978286" cy="608000"/>
            </a:xfrm>
            <a:prstGeom prst="rect">
              <a:avLst/>
            </a:prstGeom>
          </p:spPr>
        </p:pic>
        <p:pic>
          <p:nvPicPr>
            <p:cNvPr id="12" name="Picture 11"/>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2306846" y="4248167"/>
              <a:ext cx="908190" cy="522667"/>
            </a:xfrm>
            <a:prstGeom prst="rect">
              <a:avLst/>
            </a:prstGeom>
          </p:spPr>
        </p:pic>
        <p:pic>
          <p:nvPicPr>
            <p:cNvPr id="7" name="Picture 6"/>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3814205" y="4188020"/>
              <a:ext cx="1505524" cy="582095"/>
            </a:xfrm>
            <a:prstGeom prst="rect">
              <a:avLst/>
            </a:prstGeom>
          </p:spPr>
        </p:pic>
        <p:pic>
          <p:nvPicPr>
            <p:cNvPr id="17" name="Picture 16"/>
            <p:cNvPicPr>
              <a:picLocks noChangeAspect="1"/>
            </p:cNvPicPr>
            <p:nvPr>
              <p:custDataLst>
                <p:tags r:id="rId11"/>
              </p:custDataLst>
            </p:nvPr>
          </p:nvPicPr>
          <p:blipFill>
            <a:blip r:embed="rId23" cstate="print">
              <a:extLst>
                <a:ext uri="{28A0092B-C50C-407E-A947-70E740481C1C}">
                  <a14:useLocalDpi xmlns:a14="http://schemas.microsoft.com/office/drawing/2010/main" val="0"/>
                </a:ext>
              </a:extLst>
            </a:blip>
            <a:stretch>
              <a:fillRect/>
            </a:stretch>
          </p:blipFill>
          <p:spPr>
            <a:xfrm>
              <a:off x="5903531" y="4216632"/>
              <a:ext cx="1724952" cy="571429"/>
            </a:xfrm>
            <a:prstGeom prst="rect">
              <a:avLst/>
            </a:prstGeom>
          </p:spPr>
        </p:pic>
      </p:grpSp>
      <p:pic>
        <p:nvPicPr>
          <p:cNvPr id="22" name="Picture 2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162850" y="5209721"/>
            <a:ext cx="2660316" cy="969867"/>
          </a:xfrm>
          <a:prstGeom prst="rect">
            <a:avLst/>
          </a:prstGeom>
        </p:spPr>
      </p:pic>
      <p:pic>
        <p:nvPicPr>
          <p:cNvPr id="23" name="Picture 2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3598138" y="5184920"/>
            <a:ext cx="5212214" cy="952195"/>
          </a:xfrm>
          <a:prstGeom prst="rect">
            <a:avLst/>
          </a:prstGeom>
        </p:spPr>
      </p:pic>
      <p:pic>
        <p:nvPicPr>
          <p:cNvPr id="4" name="Picture 3"/>
          <p:cNvPicPr>
            <a:picLocks noChangeAspect="1"/>
          </p:cNvPicPr>
          <p:nvPr>
            <p:custDataLst>
              <p:tags r:id="rId5"/>
            </p:custDataLst>
          </p:nvPr>
        </p:nvPicPr>
        <p:blipFill>
          <a:blip r:embed="rId26" cstate="print">
            <a:extLst>
              <a:ext uri="{28A0092B-C50C-407E-A947-70E740481C1C}">
                <a14:useLocalDpi xmlns:a14="http://schemas.microsoft.com/office/drawing/2010/main" val="0"/>
              </a:ext>
            </a:extLst>
          </a:blip>
          <a:stretch>
            <a:fillRect/>
          </a:stretch>
        </p:blipFill>
        <p:spPr>
          <a:xfrm>
            <a:off x="207519" y="2851303"/>
            <a:ext cx="3646475" cy="615619"/>
          </a:xfrm>
          <a:prstGeom prst="rect">
            <a:avLst/>
          </a:prstGeom>
        </p:spPr>
      </p:pic>
      <p:pic>
        <p:nvPicPr>
          <p:cNvPr id="45" name="Picture 44">
            <a:extLst>
              <a:ext uri="{FF2B5EF4-FFF2-40B4-BE49-F238E27FC236}">
                <a16:creationId xmlns:a16="http://schemas.microsoft.com/office/drawing/2014/main" id="{A5390155-5EF1-4EFB-9BA7-6F73B430D430}"/>
              </a:ext>
            </a:extLst>
          </p:cNvPr>
          <p:cNvPicPr>
            <a:picLocks noChangeAspect="1"/>
          </p:cNvPicPr>
          <p:nvPr>
            <p:custDataLst>
              <p:tags r:id="rId6"/>
            </p:custDataLst>
          </p:nvPr>
        </p:nvPicPr>
        <p:blipFill>
          <a:blip r:embed="rId27" cstate="print">
            <a:extLst>
              <a:ext uri="{28A0092B-C50C-407E-A947-70E740481C1C}">
                <a14:useLocalDpi xmlns:a14="http://schemas.microsoft.com/office/drawing/2010/main" val="0"/>
              </a:ext>
            </a:extLst>
          </a:blip>
          <a:stretch>
            <a:fillRect/>
          </a:stretch>
        </p:blipFill>
        <p:spPr>
          <a:xfrm>
            <a:off x="9447684" y="3681509"/>
            <a:ext cx="4313905" cy="615619"/>
          </a:xfrm>
          <a:prstGeom prst="rect">
            <a:avLst/>
          </a:prstGeom>
        </p:spPr>
      </p:pic>
      <p:pic>
        <p:nvPicPr>
          <p:cNvPr id="47" name="Picture 46">
            <a:extLst>
              <a:ext uri="{FF2B5EF4-FFF2-40B4-BE49-F238E27FC236}">
                <a16:creationId xmlns:a16="http://schemas.microsoft.com/office/drawing/2014/main" id="{09623735-5E04-4D6D-BE14-E12A961B1241}"/>
              </a:ext>
            </a:extLst>
          </p:cNvPr>
          <p:cNvPicPr>
            <a:picLocks noChangeAspect="1"/>
          </p:cNvPicPr>
          <p:nvPr>
            <p:custDataLst>
              <p:tags r:id="rId7"/>
            </p:custDataLst>
          </p:nvPr>
        </p:nvPicPr>
        <p:blipFill>
          <a:blip r:embed="rId28" cstate="print">
            <a:extLst>
              <a:ext uri="{28A0092B-C50C-407E-A947-70E740481C1C}">
                <a14:useLocalDpi xmlns:a14="http://schemas.microsoft.com/office/drawing/2010/main" val="0"/>
              </a:ext>
            </a:extLst>
          </a:blip>
          <a:stretch>
            <a:fillRect/>
          </a:stretch>
        </p:blipFill>
        <p:spPr>
          <a:xfrm>
            <a:off x="9359732" y="4930165"/>
            <a:ext cx="2857143" cy="760381"/>
          </a:xfrm>
          <a:prstGeom prst="rect">
            <a:avLst/>
          </a:prstGeom>
        </p:spPr>
      </p:pic>
    </p:spTree>
    <p:extLst>
      <p:ext uri="{BB962C8B-B14F-4D97-AF65-F5344CB8AC3E}">
        <p14:creationId xmlns:p14="http://schemas.microsoft.com/office/powerpoint/2010/main" val="103819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Fluidized flocs provide a collision potential of a few thousand</a:t>
            </a:r>
          </a:p>
        </p:txBody>
      </p:sp>
      <p:graphicFrame>
        <p:nvGraphicFramePr>
          <p:cNvPr id="3" name="Object 2"/>
          <p:cNvGraphicFramePr>
            <a:graphicFrameLocks noChangeAspect="1"/>
          </p:cNvGraphicFramePr>
          <p:nvPr>
            <p:extLst/>
          </p:nvPr>
        </p:nvGraphicFramePr>
        <p:xfrm>
          <a:off x="1020641" y="3111134"/>
          <a:ext cx="2647950" cy="2105025"/>
        </p:xfrm>
        <a:graphic>
          <a:graphicData uri="http://schemas.openxmlformats.org/presentationml/2006/ole">
            <mc:AlternateContent xmlns:mc="http://schemas.openxmlformats.org/markup-compatibility/2006">
              <mc:Choice xmlns:v="urn:schemas-microsoft-com:vml" Requires="v">
                <p:oleObj spid="_x0000_s1837205" name="Mathcad" r:id="rId5" imgW="2647800" imgH="2104920" progId="Mathcad">
                  <p:link updateAutomatic="1"/>
                </p:oleObj>
              </mc:Choice>
              <mc:Fallback>
                <p:oleObj name="Mathcad" r:id="rId5" imgW="2647800" imgH="2104920" progId="Mathcad">
                  <p:link updateAutomatic="1"/>
                  <p:pic>
                    <p:nvPicPr>
                      <p:cNvPr id="3" name="Object 2"/>
                      <p:cNvPicPr/>
                      <p:nvPr/>
                    </p:nvPicPr>
                    <p:blipFill>
                      <a:blip r:embed="rId6"/>
                      <a:stretch>
                        <a:fillRect/>
                      </a:stretch>
                    </p:blipFill>
                    <p:spPr>
                      <a:xfrm>
                        <a:off x="1020641" y="3111134"/>
                        <a:ext cx="2647950" cy="2105025"/>
                      </a:xfrm>
                      <a:prstGeom prst="rect">
                        <a:avLst/>
                      </a:prstGeom>
                    </p:spPr>
                  </p:pic>
                </p:oleObj>
              </mc:Fallback>
            </mc:AlternateContent>
          </a:graphicData>
        </a:graphic>
      </p:graphicFrame>
      <p:graphicFrame>
        <p:nvGraphicFramePr>
          <p:cNvPr id="5" name="Object 4"/>
          <p:cNvGraphicFramePr>
            <a:graphicFrameLocks noChangeAspect="1"/>
          </p:cNvGraphicFramePr>
          <p:nvPr>
            <p:extLst/>
          </p:nvPr>
        </p:nvGraphicFramePr>
        <p:xfrm>
          <a:off x="5147408" y="3111134"/>
          <a:ext cx="2819400" cy="2105025"/>
        </p:xfrm>
        <a:graphic>
          <a:graphicData uri="http://schemas.openxmlformats.org/presentationml/2006/ole">
            <mc:AlternateContent xmlns:mc="http://schemas.openxmlformats.org/markup-compatibility/2006">
              <mc:Choice xmlns:v="urn:schemas-microsoft-com:vml" Requires="v">
                <p:oleObj spid="_x0000_s1837206" name="Mathcad" r:id="rId7" imgW="2819520" imgH="2104920" progId="Mathcad">
                  <p:link updateAutomatic="1"/>
                </p:oleObj>
              </mc:Choice>
              <mc:Fallback>
                <p:oleObj name="Mathcad" r:id="rId7" imgW="2819520" imgH="2104920" progId="Mathcad">
                  <p:link updateAutomatic="1"/>
                  <p:pic>
                    <p:nvPicPr>
                      <p:cNvPr id="5" name="Object 4"/>
                      <p:cNvPicPr/>
                      <p:nvPr/>
                    </p:nvPicPr>
                    <p:blipFill>
                      <a:blip r:embed="rId8"/>
                      <a:stretch>
                        <a:fillRect/>
                      </a:stretch>
                    </p:blipFill>
                    <p:spPr>
                      <a:xfrm>
                        <a:off x="5147408" y="3111134"/>
                        <a:ext cx="2819400" cy="2105025"/>
                      </a:xfrm>
                      <a:prstGeom prst="rect">
                        <a:avLst/>
                      </a:prstGeom>
                    </p:spPr>
                  </p:pic>
                </p:oleObj>
              </mc:Fallback>
            </mc:AlternateContent>
          </a:graphicData>
        </a:graphic>
      </p:graphicFrame>
      <p:graphicFrame>
        <p:nvGraphicFramePr>
          <p:cNvPr id="7" name="Object 6"/>
          <p:cNvGraphicFramePr>
            <a:graphicFrameLocks noChangeAspect="1"/>
          </p:cNvGraphicFramePr>
          <p:nvPr>
            <p:extLst/>
          </p:nvPr>
        </p:nvGraphicFramePr>
        <p:xfrm>
          <a:off x="6345238" y="2076450"/>
          <a:ext cx="431800" cy="279400"/>
        </p:xfrm>
        <a:graphic>
          <a:graphicData uri="http://schemas.openxmlformats.org/presentationml/2006/ole">
            <mc:AlternateContent xmlns:mc="http://schemas.openxmlformats.org/markup-compatibility/2006">
              <mc:Choice xmlns:v="urn:schemas-microsoft-com:vml" Requires="v">
                <p:oleObj spid="_x0000_s1837207" name="Equation" r:id="rId9" imgW="431640" imgH="279360" progId="Equation.DSMT4">
                  <p:embed/>
                </p:oleObj>
              </mc:Choice>
              <mc:Fallback>
                <p:oleObj name="Equation" r:id="rId9" imgW="431640" imgH="279360" progId="Equation.DSMT4">
                  <p:embed/>
                  <p:pic>
                    <p:nvPicPr>
                      <p:cNvPr id="7" name="Object 6"/>
                      <p:cNvPicPr>
                        <a:picLocks noChangeAspect="1" noChangeArrowheads="1"/>
                      </p:cNvPicPr>
                      <p:nvPr/>
                    </p:nvPicPr>
                    <p:blipFill>
                      <a:blip r:embed="rId10"/>
                      <a:srcRect/>
                      <a:stretch>
                        <a:fillRect/>
                      </a:stretch>
                    </p:blipFill>
                    <p:spPr bwMode="auto">
                      <a:xfrm>
                        <a:off x="6345238" y="2076450"/>
                        <a:ext cx="431800" cy="27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12615" y="5359153"/>
            <a:ext cx="8606843" cy="523220"/>
          </a:xfrm>
          <a:prstGeom prst="rect">
            <a:avLst/>
          </a:prstGeom>
          <a:noFill/>
        </p:spPr>
        <p:txBody>
          <a:bodyPr wrap="none" rtlCol="0">
            <a:spAutoFit/>
          </a:bodyPr>
          <a:lstStyle/>
          <a:p>
            <a:r>
              <a:rPr lang="en-US" dirty="0">
                <a:latin typeface="+mn-lt"/>
              </a:rPr>
              <a:t>Assuming: 1 mm/s </a:t>
            </a:r>
            <a:r>
              <a:rPr lang="en-US" dirty="0" err="1">
                <a:latin typeface="+mn-lt"/>
              </a:rPr>
              <a:t>upflow</a:t>
            </a:r>
            <a:r>
              <a:rPr lang="en-US" dirty="0">
                <a:latin typeface="+mn-lt"/>
              </a:rPr>
              <a:t> velocity, 1000s residence time</a:t>
            </a:r>
          </a:p>
        </p:txBody>
      </p:sp>
      <p:sp>
        <p:nvSpPr>
          <p:cNvPr id="9" name="TextBox 8"/>
          <p:cNvSpPr txBox="1"/>
          <p:nvPr/>
        </p:nvSpPr>
        <p:spPr>
          <a:xfrm>
            <a:off x="312614" y="6141867"/>
            <a:ext cx="8759129" cy="523220"/>
          </a:xfrm>
          <a:prstGeom prst="rect">
            <a:avLst/>
          </a:prstGeom>
          <a:noFill/>
        </p:spPr>
        <p:txBody>
          <a:bodyPr wrap="none" rtlCol="0">
            <a:spAutoFit/>
          </a:bodyPr>
          <a:lstStyle/>
          <a:p>
            <a:r>
              <a:rPr lang="en-US" dirty="0">
                <a:latin typeface="+mn-lt"/>
              </a:rPr>
              <a:t>How does a small </a:t>
            </a:r>
            <a:r>
              <a:rPr lang="en-US" dirty="0" err="1">
                <a:latin typeface="+mn-lt"/>
              </a:rPr>
              <a:t>G</a:t>
            </a:r>
            <a:r>
              <a:rPr lang="en-US" dirty="0" err="1">
                <a:latin typeface="Symbol" pitchFamily="18" charset="2"/>
              </a:rPr>
              <a:t>q</a:t>
            </a:r>
            <a:r>
              <a:rPr lang="en-US" dirty="0">
                <a:latin typeface="+mn-lt"/>
              </a:rPr>
              <a:t> cause a large reduction in turbidity?</a:t>
            </a:r>
          </a:p>
        </p:txBody>
      </p:sp>
      <p:sp>
        <p:nvSpPr>
          <p:cNvPr id="6" name="TextBox 5"/>
          <p:cNvSpPr txBox="1"/>
          <p:nvPr/>
        </p:nvSpPr>
        <p:spPr>
          <a:xfrm>
            <a:off x="694149" y="2719777"/>
            <a:ext cx="3828227" cy="523220"/>
          </a:xfrm>
          <a:prstGeom prst="rect">
            <a:avLst/>
          </a:prstGeom>
          <a:noFill/>
        </p:spPr>
        <p:txBody>
          <a:bodyPr wrap="none" rtlCol="0">
            <a:spAutoFit/>
          </a:bodyPr>
          <a:lstStyle/>
          <a:p>
            <a:r>
              <a:rPr lang="en-US" dirty="0"/>
              <a:t>Low G: flocs grow larger</a:t>
            </a:r>
          </a:p>
        </p:txBody>
      </p:sp>
      <p:pic>
        <p:nvPicPr>
          <p:cNvPr id="10" name="Picture 9"/>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88843" y="1833153"/>
            <a:ext cx="3756083" cy="686181"/>
          </a:xfrm>
          <a:prstGeom prst="rect">
            <a:avLst/>
          </a:prstGeom>
        </p:spPr>
      </p:pic>
    </p:spTree>
    <p:extLst>
      <p:ext uri="{BB962C8B-B14F-4D97-AF65-F5344CB8AC3E}">
        <p14:creationId xmlns:p14="http://schemas.microsoft.com/office/powerpoint/2010/main" val="1819757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02" name="Picture 2" descr="https://lh3.googleusercontent.com/tDCX8lVntvXR0mVmbynpWX0aVTrYTX97O6lTUgBHmiczu0Zc_ALkIERD8qs6kyThDWKilPDbP4kPvCgwRkj94_cH41ika4gQoxfRe7pAKCixZ6PsBziBs1DXTu-3IpmgjG_HIbc2P0m901LoEcnV4bX6khUBdvmd9wT_RLgVhQSOUfBGqVCNBvkb_E2xEHIT8EMpsEb_mX_74EHuiheS9b734zZsP7Ivv3dNBWwiulGNxMcQ3imehqm-xRZUs36Oj6TlURXRXcyunrQAaZImMpKPgl3RBw1LortOsaBiOgik-r8VZQT9ubZSexQPmJtpBtoT_oykOzAQIavs_15zS0XCu3vtFCvqVO40MB7P59eDRJ3pq8J9R5rrP4c9KW7bKOj9QOOIQ-tSlsT2QLnr158WeMusO0L06ui7XMTeMVaTeFqd_SMi7VRlh7HW3skfiR0Pb8W5tfAkAkrTnjZcCw1KX5cVmbt6huKdr_DEPbCpQX1MIFRG3JGNFntQZ5APtiQjICj1Y8eLFtF2RJ0ZRs3w4q__ZxA79RvlkLRtk7_8sw6Fw-igvoh6jnwe8S75uqPCuVlq-eV5qPGXArYvwdi5u1q2OT44Id-9anMAhp1KWKKP85Zli1GTx_PqxjorqXYh1zZPoQoukOCxHRtnCE6EAKBcS7lz_w4=s937-no"/>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896711"/>
            <a:ext cx="9821636" cy="9821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5333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4572000" cy="6096001"/>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0"/>
            <a:ext cx="4572000" cy="609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3306" y="881743"/>
            <a:ext cx="3910693" cy="521425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t>
            </a:r>
            <a:r>
              <a:rPr lang="en-US" dirty="0" err="1"/>
              <a:t>Sed</a:t>
            </a:r>
            <a:r>
              <a:rPr lang="en-US" dirty="0"/>
              <a:t> Tank Geometry</a:t>
            </a:r>
          </a:p>
        </p:txBody>
      </p:sp>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99286"/>
            <a:ext cx="9219357" cy="5358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89978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Flocculation SWOT </a:t>
            </a:r>
            <a:r>
              <a:rPr lang="en-US" sz="2000" dirty="0"/>
              <a:t>(strength, weakness opportunities, </a:t>
            </a:r>
            <a:r>
              <a:rPr lang="en-US" sz="2000" dirty="0" smtClean="0"/>
              <a:t>threat)</a:t>
            </a:r>
            <a:r>
              <a:rPr lang="en-US" dirty="0" smtClean="0"/>
              <a:t> for SWOT </a:t>
            </a:r>
            <a:r>
              <a:rPr lang="en-US" sz="2000" dirty="0" smtClean="0"/>
              <a:t>(safe water on tap)</a:t>
            </a:r>
            <a:endParaRPr lang="en-US" dirty="0"/>
          </a:p>
        </p:txBody>
      </p:sp>
      <p:sp>
        <p:nvSpPr>
          <p:cNvPr id="3" name="Content Placeholder 2"/>
          <p:cNvSpPr>
            <a:spLocks noGrp="1"/>
          </p:cNvSpPr>
          <p:nvPr>
            <p:ph idx="1"/>
          </p:nvPr>
        </p:nvSpPr>
        <p:spPr/>
        <p:txBody>
          <a:bodyPr/>
          <a:lstStyle/>
          <a:p>
            <a:r>
              <a:rPr lang="en-US" dirty="0" smtClean="0"/>
              <a:t>Strength</a:t>
            </a:r>
          </a:p>
          <a:p>
            <a:pPr lvl="1"/>
            <a:r>
              <a:rPr lang="en-US" dirty="0" smtClean="0"/>
              <a:t>Rapidly reduces the primary particle concentration</a:t>
            </a:r>
          </a:p>
          <a:p>
            <a:pPr lvl="1"/>
            <a:r>
              <a:rPr lang="en-US" dirty="0" smtClean="0"/>
              <a:t>Produces flocs that can be captured by sedimentation or filtration</a:t>
            </a:r>
          </a:p>
          <a:p>
            <a:r>
              <a:rPr lang="en-US" dirty="0" smtClean="0"/>
              <a:t>Weakness</a:t>
            </a:r>
          </a:p>
          <a:p>
            <a:pPr lvl="1"/>
            <a:r>
              <a:rPr lang="en-US" dirty="0" smtClean="0"/>
              <a:t>Always leaves a significant number of primary particles</a:t>
            </a:r>
          </a:p>
          <a:p>
            <a:pPr lvl="1"/>
            <a:r>
              <a:rPr lang="en-US" dirty="0" smtClean="0"/>
              <a:t>Further increases in expenditure of energy and reactor volume don’t produce significant improvement</a:t>
            </a:r>
            <a:endParaRPr lang="en-US" dirty="0"/>
          </a:p>
        </p:txBody>
      </p:sp>
    </p:spTree>
    <p:extLst>
      <p:ext uri="{BB962C8B-B14F-4D97-AF65-F5344CB8AC3E}">
        <p14:creationId xmlns:p14="http://schemas.microsoft.com/office/powerpoint/2010/main" val="37924287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151341" cy="1143000"/>
          </a:xfrm>
        </p:spPr>
        <p:txBody>
          <a:bodyPr/>
          <a:lstStyle/>
          <a:p>
            <a:r>
              <a:rPr lang="en-US" sz="3600" dirty="0" smtClean="0"/>
              <a:t>Flocculation is unable to aggregate all primary particles</a:t>
            </a:r>
            <a:endParaRPr lang="en-US" sz="3600" dirty="0"/>
          </a:p>
        </p:txBody>
      </p:sp>
      <p:sp>
        <p:nvSpPr>
          <p:cNvPr id="3" name="Content Placeholder 2"/>
          <p:cNvSpPr>
            <a:spLocks noGrp="1"/>
          </p:cNvSpPr>
          <p:nvPr>
            <p:ph idx="1"/>
          </p:nvPr>
        </p:nvSpPr>
        <p:spPr>
          <a:xfrm>
            <a:off x="457200" y="2463114"/>
            <a:ext cx="8229600" cy="3663049"/>
          </a:xfrm>
        </p:spPr>
        <p:txBody>
          <a:bodyPr/>
          <a:lstStyle/>
          <a:p>
            <a:r>
              <a:rPr lang="en-US" dirty="0" smtClean="0"/>
              <a:t>Flocs are useless in flocculators</a:t>
            </a:r>
          </a:p>
          <a:p>
            <a:r>
              <a:rPr lang="en-US" dirty="0" smtClean="0"/>
              <a:t>No successful collisions between primary particles and flocs</a:t>
            </a:r>
          </a:p>
          <a:p>
            <a:endParaRPr lang="en-US" dirty="0"/>
          </a:p>
        </p:txBody>
      </p:sp>
      <p:sp>
        <p:nvSpPr>
          <p:cNvPr id="4" name="Oval 3"/>
          <p:cNvSpPr/>
          <p:nvPr/>
        </p:nvSpPr>
        <p:spPr>
          <a:xfrm>
            <a:off x="2872564" y="1561982"/>
            <a:ext cx="864158" cy="710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2957652" y="1526956"/>
            <a:ext cx="3503543" cy="780801"/>
          </a:xfrm>
          <a:prstGeom prst="rect">
            <a:avLst/>
          </a:prstGeom>
        </p:spPr>
      </p:pic>
    </p:spTree>
    <p:extLst>
      <p:ext uri="{BB962C8B-B14F-4D97-AF65-F5344CB8AC3E}">
        <p14:creationId xmlns:p14="http://schemas.microsoft.com/office/powerpoint/2010/main" val="1077962519"/>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Primary particle approaching floc in uniform shear* </a:t>
            </a:r>
            <a:r>
              <a:rPr lang="en-US" sz="2400" dirty="0" smtClean="0"/>
              <a:t>(edge of knowledge alert)</a:t>
            </a:r>
            <a:endParaRPr lang="en-US" sz="2400" dirty="0"/>
          </a:p>
        </p:txBody>
      </p:sp>
      <p:sp>
        <p:nvSpPr>
          <p:cNvPr id="7" name="Content Placeholder 6"/>
          <p:cNvSpPr>
            <a:spLocks noGrp="1"/>
          </p:cNvSpPr>
          <p:nvPr>
            <p:ph idx="1"/>
          </p:nvPr>
        </p:nvSpPr>
        <p:spPr>
          <a:xfrm>
            <a:off x="457200" y="1600200"/>
            <a:ext cx="4862418" cy="4525963"/>
          </a:xfrm>
        </p:spPr>
        <p:txBody>
          <a:bodyPr/>
          <a:lstStyle/>
          <a:p>
            <a:r>
              <a:rPr lang="en-US" sz="2800" dirty="0" smtClean="0"/>
              <a:t>Thickness of viscous boundary layer, </a:t>
            </a:r>
            <a:r>
              <a:rPr lang="en-US" sz="2800" i="1" dirty="0" smtClean="0">
                <a:latin typeface="Symbol" panose="05050102010706020507" pitchFamily="18" charset="2"/>
              </a:rPr>
              <a:t>d</a:t>
            </a:r>
            <a:r>
              <a:rPr lang="en-US" sz="2800" dirty="0" smtClean="0"/>
              <a:t>, scales with floc diameter</a:t>
            </a:r>
          </a:p>
          <a:p>
            <a:r>
              <a:rPr lang="en-US" sz="2800" dirty="0" smtClean="0"/>
              <a:t>Relative velocity goes to zero at best location for contact</a:t>
            </a:r>
          </a:p>
          <a:p>
            <a:r>
              <a:rPr lang="en-US" sz="2800" dirty="0" smtClean="0"/>
              <a:t>Only similar sized particles can extend through each other’s viscous boundary layer.</a:t>
            </a:r>
          </a:p>
        </p:txBody>
      </p:sp>
      <p:sp>
        <p:nvSpPr>
          <p:cNvPr id="4" name="Oval 3"/>
          <p:cNvSpPr/>
          <p:nvPr/>
        </p:nvSpPr>
        <p:spPr>
          <a:xfrm>
            <a:off x="5691786" y="2884387"/>
            <a:ext cx="2513566" cy="2513566"/>
          </a:xfrm>
          <a:prstGeom prst="ellipse">
            <a:avLst/>
          </a:prstGeom>
          <a:blipFill>
            <a:blip r:embed="rId5">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flipH="1">
            <a:off x="2344427" y="3838161"/>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981739" y="1778001"/>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5576969" y="2769570"/>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462669" y="2655270"/>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348369" y="2540970"/>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endCxn id="4" idx="5"/>
          </p:cNvCxnSpPr>
          <p:nvPr/>
        </p:nvCxnSpPr>
        <p:spPr bwMode="auto">
          <a:xfrm>
            <a:off x="7493000" y="4648200"/>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8080081" y="5272682"/>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8463220" y="5595449"/>
            <a:ext cx="124376" cy="219487"/>
          </a:xfrm>
          <a:prstGeom prst="rect">
            <a:avLst/>
          </a:prstGeom>
        </p:spPr>
      </p:pic>
      <p:grpSp>
        <p:nvGrpSpPr>
          <p:cNvPr id="35" name="Group 34"/>
          <p:cNvGrpSpPr/>
          <p:nvPr/>
        </p:nvGrpSpPr>
        <p:grpSpPr>
          <a:xfrm>
            <a:off x="4966085" y="1404298"/>
            <a:ext cx="1468732" cy="1227274"/>
            <a:chOff x="4966085" y="1404298"/>
            <a:chExt cx="1468732" cy="1227274"/>
          </a:xfrm>
        </p:grpSpPr>
        <p:sp>
          <p:nvSpPr>
            <p:cNvPr id="3" name="TextBox 2"/>
            <p:cNvSpPr txBox="1"/>
            <p:nvPr/>
          </p:nvSpPr>
          <p:spPr>
            <a:xfrm>
              <a:off x="5005338" y="1404298"/>
              <a:ext cx="1143262" cy="400110"/>
            </a:xfrm>
            <a:prstGeom prst="rect">
              <a:avLst/>
            </a:prstGeom>
            <a:noFill/>
          </p:spPr>
          <p:txBody>
            <a:bodyPr wrap="none" rtlCol="0">
              <a:spAutoFit/>
            </a:bodyPr>
            <a:lstStyle/>
            <a:p>
              <a:r>
                <a:rPr lang="en-US" sz="2000" dirty="0" smtClean="0"/>
                <a:t>Flat plate</a:t>
              </a:r>
              <a:endParaRPr lang="en-US" sz="2000" dirty="0"/>
            </a:p>
          </p:txBody>
        </p:sp>
        <p:pic>
          <p:nvPicPr>
            <p:cNvPr id="33" name="Picture 32"/>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6085" y="1888976"/>
              <a:ext cx="1468732" cy="742596"/>
            </a:xfrm>
            <a:prstGeom prst="rect">
              <a:avLst/>
            </a:prstGeom>
          </p:spPr>
        </p:pic>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10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0 -4.07407E-6 C 0.09427 -0.00115 0.26111 0.03172 0.31476 -0.0537 C 0.36823 -0.13912 0.4 -0.19861 0.48194 -0.20208 C 0.58663 -0.20717 0.68142 -0.12222 0.71753 -0.12963 " pathEditMode="relative" rAng="0" ptsTypes="AAAA">
                                      <p:cBhvr>
                                        <p:cTn id="10" dur="10000" fill="hold"/>
                                        <p:tgtEl>
                                          <p:spTgt spid="5"/>
                                        </p:tgtEl>
                                        <p:attrNameLst>
                                          <p:attrName>ppt_x</p:attrName>
                                          <p:attrName>ppt_y</p:attrName>
                                        </p:attrNameLst>
                                      </p:cBhvr>
                                      <p:rCtr x="35868" y="-9861"/>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4" grpId="0" animBg="1"/>
      <p:bldP spid="5" grpId="0" animBg="1"/>
      <p:bldP spid="5" grpId="1" animBg="1"/>
      <p:bldP spid="23" grpId="0" animBg="1"/>
      <p:bldP spid="25"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Time to switch strategies</a:t>
            </a:r>
            <a:endParaRPr lang="en-US" dirty="0"/>
          </a:p>
        </p:txBody>
      </p:sp>
      <p:sp>
        <p:nvSpPr>
          <p:cNvPr id="3" name="Content Placeholder 2"/>
          <p:cNvSpPr>
            <a:spLocks noGrp="1"/>
          </p:cNvSpPr>
          <p:nvPr>
            <p:ph idx="1"/>
          </p:nvPr>
        </p:nvSpPr>
        <p:spPr/>
        <p:txBody>
          <a:bodyPr/>
          <a:lstStyle/>
          <a:p>
            <a:r>
              <a:rPr lang="en-US" smtClean="0"/>
              <a:t>Shear is what we used to create collisions between particles and significantly reduce the concentration of primary particles</a:t>
            </a:r>
          </a:p>
          <a:p>
            <a:r>
              <a:rPr lang="en-US" smtClean="0"/>
              <a:t>Shear PREVENTS particles of different sizes from colliding</a:t>
            </a:r>
          </a:p>
          <a:p>
            <a:r>
              <a:rPr lang="en-US" smtClean="0"/>
              <a:t>We’d like to get collisions between big flocs and primary particles (We need relative motion and we can’t use shear!)</a:t>
            </a:r>
          </a:p>
          <a:p>
            <a:r>
              <a:rPr lang="en-US" smtClean="0"/>
              <a:t>How else can we get relative motion?</a:t>
            </a:r>
          </a:p>
          <a:p>
            <a:endParaRPr lang="en-US" dirty="0"/>
          </a:p>
        </p:txBody>
      </p:sp>
    </p:spTree>
    <p:extLst>
      <p:ext uri="{BB962C8B-B14F-4D97-AF65-F5344CB8AC3E}">
        <p14:creationId xmlns:p14="http://schemas.microsoft.com/office/powerpoint/2010/main" val="74568704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a:xfrm>
            <a:off x="175438" y="1800435"/>
            <a:ext cx="3471529" cy="4929974"/>
          </a:xfrm>
        </p:spPr>
        <p:txBody>
          <a:bodyPr/>
          <a:lstStyle/>
          <a:p>
            <a:pPr>
              <a:lnSpc>
                <a:spcPct val="200000"/>
              </a:lnSpc>
            </a:pPr>
            <a:r>
              <a:rPr lang="en-US" sz="2400" dirty="0"/>
              <a:t>Introduction</a:t>
            </a:r>
          </a:p>
          <a:p>
            <a:pPr>
              <a:lnSpc>
                <a:spcPct val="200000"/>
              </a:lnSpc>
            </a:pPr>
            <a:r>
              <a:rPr lang="en-US" sz="2400" dirty="0"/>
              <a:t>Capture velocity</a:t>
            </a:r>
          </a:p>
          <a:p>
            <a:pPr>
              <a:lnSpc>
                <a:spcPct val="200000"/>
              </a:lnSpc>
            </a:pPr>
            <a:r>
              <a:rPr lang="en-US" sz="2400" dirty="0"/>
              <a:t>Plate settlers</a:t>
            </a:r>
          </a:p>
          <a:p>
            <a:pPr>
              <a:lnSpc>
                <a:spcPct val="200000"/>
              </a:lnSpc>
            </a:pPr>
            <a:r>
              <a:rPr lang="en-US" sz="2400" dirty="0"/>
              <a:t>Floc rollup</a:t>
            </a:r>
          </a:p>
          <a:p>
            <a:pPr>
              <a:lnSpc>
                <a:spcPct val="200000"/>
              </a:lnSpc>
            </a:pPr>
            <a:r>
              <a:rPr lang="en-US" sz="2400" dirty="0"/>
              <a:t>Entrance region</a:t>
            </a:r>
          </a:p>
          <a:p>
            <a:pPr>
              <a:lnSpc>
                <a:spcPct val="200000"/>
              </a:lnSpc>
            </a:pPr>
            <a:r>
              <a:rPr lang="en-US" sz="2400" dirty="0"/>
              <a:t>Floc blankets</a:t>
            </a:r>
          </a:p>
        </p:txBody>
      </p:sp>
      <p:sp>
        <p:nvSpPr>
          <p:cNvPr id="47" name="Content Placeholder 2"/>
          <p:cNvSpPr txBox="1">
            <a:spLocks/>
          </p:cNvSpPr>
          <p:nvPr/>
        </p:nvSpPr>
        <p:spPr bwMode="auto">
          <a:xfrm>
            <a:off x="4644643" y="1803980"/>
            <a:ext cx="388265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a:t>
            </a:r>
            <a:r>
              <a:rPr kumimoji="0" lang="en-US" sz="2400" b="0" i="0" u="none" strike="noStrike" kern="0" cap="none" spc="0" normalizeH="0" baseline="0" noProof="0" dirty="0" err="1">
                <a:ln>
                  <a:noFill/>
                </a:ln>
                <a:solidFill>
                  <a:schemeClr val="tx1"/>
                </a:solidFill>
                <a:effectLst/>
                <a:uLnTx/>
                <a:uFillTx/>
                <a:latin typeface="+mn-lt"/>
                <a:ea typeface="+mn-ea"/>
                <a:cs typeface="+mn-cs"/>
              </a:rPr>
              <a:t>resuspension</a:t>
            </a: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Floc Hoppers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Delivering flocs</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Minimum channel width</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Scour velocity</a:t>
            </a:r>
          </a:p>
          <a:p>
            <a:pPr marL="342900" marR="0" lvl="0" indent="-342900" algn="l" defTabSz="914400" rtl="0" eaLnBrk="1" fontAlgn="base" latinLnBrk="0" hangingPunct="1">
              <a:lnSpc>
                <a:spcPct val="20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7915" y="4331703"/>
            <a:ext cx="847854" cy="903821"/>
          </a:xfrm>
          <a:prstGeom prst="rect">
            <a:avLst/>
          </a:prstGeom>
          <a:noFill/>
          <a:ln w="9525">
            <a:noFill/>
            <a:miter lim="800000"/>
            <a:headEnd/>
            <a:tailEnd/>
          </a:ln>
          <a:effectLst/>
        </p:spPr>
      </p:pic>
      <p:pic>
        <p:nvPicPr>
          <p:cNvPr id="7" name="Picture 1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7691" y="4854432"/>
            <a:ext cx="880662" cy="1192630"/>
          </a:xfrm>
          <a:prstGeom prst="rect">
            <a:avLst/>
          </a:prstGeom>
          <a:noFill/>
          <a:ln w="9525">
            <a:noFill/>
            <a:miter lim="800000"/>
            <a:headEnd/>
            <a:tailEnd/>
          </a:ln>
          <a:effectLst/>
        </p:spPr>
      </p:pic>
      <p:pic>
        <p:nvPicPr>
          <p:cNvPr id="9" name="Picture 3" descr="PSS floc blanket  very close up">
            <a:hlinkClick r:id="rId5" action="ppaction://hlinksldjump"/>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28531" y="5943110"/>
            <a:ext cx="457068" cy="691606"/>
          </a:xfrm>
          <a:prstGeom prst="rect">
            <a:avLst/>
          </a:prstGeom>
          <a:noFill/>
        </p:spPr>
      </p:pic>
      <p:pic>
        <p:nvPicPr>
          <p:cNvPr id="885764" name="Picture 4">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8890" y="1720641"/>
            <a:ext cx="1794390" cy="946885"/>
          </a:xfrm>
          <a:prstGeom prst="rect">
            <a:avLst/>
          </a:prstGeom>
          <a:noFill/>
          <a:ln w="9525">
            <a:noFill/>
            <a:miter lim="800000"/>
            <a:headEnd/>
            <a:tailEnd/>
          </a:ln>
          <a:effectLst/>
        </p:spPr>
      </p:pic>
      <p:pic>
        <p:nvPicPr>
          <p:cNvPr id="13" name="Picture 1" descr="C:\Documents and Settings\mw24\Desktop\Inlet Channel.png">
            <a:hlinkClick r:id="" action="ppaction://noaction"/>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270" t="38317" r="61892" b="50616"/>
          <a:stretch>
            <a:fillRect/>
          </a:stretch>
        </p:blipFill>
        <p:spPr bwMode="auto">
          <a:xfrm rot="16200000">
            <a:off x="7885757" y="5225071"/>
            <a:ext cx="1272210" cy="636105"/>
          </a:xfrm>
          <a:prstGeom prst="rect">
            <a:avLst/>
          </a:prstGeom>
          <a:noFill/>
        </p:spPr>
      </p:pic>
      <p:pic>
        <p:nvPicPr>
          <p:cNvPr id="22" name="Picture 16">
            <a:hlinkClick r:id="" action="ppaction://noaction"/>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4084" y="6047062"/>
            <a:ext cx="1335366" cy="794497"/>
          </a:xfrm>
          <a:prstGeom prst="rect">
            <a:avLst/>
          </a:prstGeom>
          <a:noFill/>
          <a:ln w="9525">
            <a:noFill/>
            <a:miter lim="800000"/>
            <a:headEnd/>
            <a:tailEnd/>
          </a:ln>
          <a:effectLst/>
        </p:spPr>
      </p:pic>
      <p:pic>
        <p:nvPicPr>
          <p:cNvPr id="23" name="Picture 2">
            <a:hlinkClick r:id="rId11" action="ppaction://hlinksldjump"/>
          </p:cNvPr>
          <p:cNvPicPr>
            <a:picLocks noChangeAspect="1" noChangeArrowheads="1"/>
          </p:cNvPicPr>
          <p:nvPr/>
        </p:nvPicPr>
        <p:blipFill rotWithShape="1">
          <a:blip r:embed="rId12" cstate="print">
            <a:clrChange>
              <a:clrFrom>
                <a:srgbClr val="E6E6E6"/>
              </a:clrFrom>
              <a:clrTo>
                <a:srgbClr val="E6E6E6">
                  <a:alpha val="0"/>
                </a:srgbClr>
              </a:clrTo>
            </a:clrChange>
            <a:extLst>
              <a:ext uri="{28A0092B-C50C-407E-A947-70E740481C1C}">
                <a14:useLocalDpi xmlns:a14="http://schemas.microsoft.com/office/drawing/2010/main" val="0"/>
              </a:ext>
            </a:extLst>
          </a:blip>
          <a:srcRect/>
          <a:stretch/>
        </p:blipFill>
        <p:spPr bwMode="auto">
          <a:xfrm>
            <a:off x="6971773" y="2615609"/>
            <a:ext cx="789994" cy="10582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a:hlinkClick r:id="rId13" action="ppaction://hlinksldjump"/>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920078" y="2708349"/>
            <a:ext cx="1304925" cy="835025"/>
          </a:xfrm>
          <a:prstGeom prst="rect">
            <a:avLst/>
          </a:prstGeom>
          <a:noFill/>
          <a:ln w="9525">
            <a:noFill/>
            <a:miter lim="800000"/>
            <a:headEnd/>
            <a:tailEnd/>
          </a:ln>
          <a:effectLst/>
        </p:spPr>
      </p:pic>
      <p:pic>
        <p:nvPicPr>
          <p:cNvPr id="16390" name="Picture 6">
            <a:hlinkClick r:id="rId15" action="ppaction://hlinksldjump"/>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56992" y="3715600"/>
            <a:ext cx="1511300" cy="755650"/>
          </a:xfrm>
          <a:prstGeom prst="rect">
            <a:avLst/>
          </a:prstGeom>
          <a:noFill/>
          <a:ln w="9525">
            <a:noFill/>
            <a:miter lim="800000"/>
            <a:headEnd/>
            <a:tailEnd/>
          </a:ln>
          <a:effectLst/>
        </p:spPr>
      </p:pic>
      <p:pic>
        <p:nvPicPr>
          <p:cNvPr id="1217537" name="Picture 1">
            <a:hlinkClick r:id="rId17" action="ppaction://hlinksldjump"/>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967346" y="1769425"/>
            <a:ext cx="1176654" cy="1025752"/>
          </a:xfrm>
          <a:prstGeom prst="rect">
            <a:avLst/>
          </a:prstGeom>
          <a:noFill/>
          <a:ln w="9525">
            <a:noFill/>
            <a:miter lim="800000"/>
            <a:headEnd/>
            <a:tailEnd/>
          </a:ln>
          <a:effectLst/>
        </p:spPr>
      </p:pic>
      <p:pic>
        <p:nvPicPr>
          <p:cNvPr id="16" name="Picture 2" descr="http://designbeta.cee.cornell.edu/Designs/SedTank/6447/6Lps/SedTank_f.png">
            <a:hlinkClick r:id="rId19" action="ppaction://hlinksldjump"/>
          </p:cNvPr>
          <p:cNvPicPr>
            <a:picLocks noChangeAspect="1" noChangeArrowheads="1"/>
          </p:cNvPicPr>
          <p:nvPr/>
        </p:nvPicPr>
        <p:blipFill rotWithShape="1">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2557065" y="3666803"/>
            <a:ext cx="1512072" cy="610470"/>
          </a:xfrm>
          <a:prstGeom prst="rect">
            <a:avLst/>
          </a:prstGeom>
          <a:solidFill>
            <a:schemeClr val="bg1"/>
          </a:solidFill>
        </p:spPr>
      </p:pic>
      <p:sp>
        <p:nvSpPr>
          <p:cNvPr id="4" name="TextBox 3"/>
          <p:cNvSpPr txBox="1"/>
          <p:nvPr/>
        </p:nvSpPr>
        <p:spPr>
          <a:xfrm>
            <a:off x="5187309" y="4854432"/>
            <a:ext cx="1221809" cy="523220"/>
          </a:xfrm>
          <a:prstGeom prst="rect">
            <a:avLst/>
          </a:prstGeom>
          <a:noFill/>
        </p:spPr>
        <p:txBody>
          <a:bodyPr wrap="none" rtlCol="0">
            <a:spAutoFit/>
          </a:bodyPr>
          <a:lstStyle/>
          <a:p>
            <a:r>
              <a:rPr lang="en-US" dirty="0"/>
              <a:t>Extras!</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Primary particle approaching floc under influence of gravity in uniform velocity</a:t>
            </a:r>
            <a:endParaRPr lang="en-US" sz="3600" dirty="0"/>
          </a:p>
        </p:txBody>
      </p:sp>
      <p:sp>
        <p:nvSpPr>
          <p:cNvPr id="7" name="Content Placeholder 6"/>
          <p:cNvSpPr>
            <a:spLocks noGrp="1"/>
          </p:cNvSpPr>
          <p:nvPr>
            <p:ph idx="1"/>
          </p:nvPr>
        </p:nvSpPr>
        <p:spPr>
          <a:xfrm>
            <a:off x="457200" y="1600200"/>
            <a:ext cx="4890652" cy="4525963"/>
          </a:xfrm>
        </p:spPr>
        <p:txBody>
          <a:bodyPr/>
          <a:lstStyle/>
          <a:p>
            <a:r>
              <a:rPr lang="en-US" dirty="0" smtClean="0"/>
              <a:t>No boundary layer at the floc stagnation point!</a:t>
            </a:r>
          </a:p>
          <a:p>
            <a:r>
              <a:rPr lang="en-US" dirty="0" smtClean="0"/>
              <a:t>There exists a target where even small particles can reach the floc </a:t>
            </a:r>
          </a:p>
          <a:p>
            <a:r>
              <a:rPr lang="en-US" dirty="0" smtClean="0"/>
              <a:t>Gravity holds the floc stationary</a:t>
            </a:r>
            <a:endParaRPr lang="en-US" dirty="0"/>
          </a:p>
        </p:txBody>
      </p:sp>
      <p:sp>
        <p:nvSpPr>
          <p:cNvPr id="4" name="Oval 3"/>
          <p:cNvSpPr/>
          <p:nvPr/>
        </p:nvSpPr>
        <p:spPr>
          <a:xfrm>
            <a:off x="5717186" y="1600200"/>
            <a:ext cx="2513566" cy="2513566"/>
          </a:xfrm>
          <a:prstGeom prst="ellipse">
            <a:avLst/>
          </a:prstGeom>
          <a:blipFill>
            <a:blip r:embed="rId3">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756547"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sp>
        <p:nvSpPr>
          <p:cNvPr id="52" name="Oval 51"/>
          <p:cNvSpPr/>
          <p:nvPr/>
        </p:nvSpPr>
        <p:spPr>
          <a:xfrm flipH="1">
            <a:off x="6309775" y="5634455"/>
            <a:ext cx="110909" cy="110909"/>
          </a:xfrm>
          <a:prstGeom prst="ellipse">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58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3 3.7037E-7 C -0.00053 -0.06921 -0.00105 -0.19097 -0.004 -0.19954 C -0.00955 -0.21482 -0.01459 -0.22338 -0.02084 -0.22986 " pathEditMode="relative" rAng="0" ptsTypes="AAA">
                                      <p:cBhvr>
                                        <p:cTn id="6" dur="2300" fill="hold"/>
                                        <p:tgtEl>
                                          <p:spTgt spid="5"/>
                                        </p:tgtEl>
                                        <p:attrNameLst>
                                          <p:attrName>ppt_x</p:attrName>
                                          <p:attrName>ppt_y</p:attrName>
                                        </p:attrNameLst>
                                      </p:cBhvr>
                                      <p:rCtr x="-1024" y="-11505"/>
                                    </p:animMotion>
                                  </p:childTnLst>
                                </p:cTn>
                              </p:par>
                              <p:par>
                                <p:cTn id="7" presetID="0" presetClass="path" presetSubtype="0" fill="hold" grpId="0" nodeType="withEffect">
                                  <p:stCondLst>
                                    <p:cond delay="0"/>
                                  </p:stCondLst>
                                  <p:childTnLst>
                                    <p:animMotion origin="layout" path="M -0.00069 3.7037E-7 C -0.00069 -0.0706 -0.00035 -0.1588 -0.00712 -0.19074 C -0.01649 -0.22593 -0.20625 -0.34907 -0.0493 -0.58565 " pathEditMode="relative" rAng="0" ptsTypes="AAA">
                                      <p:cBhvr>
                                        <p:cTn id="8" dur="5000" fill="hold"/>
                                        <p:tgtEl>
                                          <p:spTgt spid="52"/>
                                        </p:tgtEl>
                                        <p:attrNameLst>
                                          <p:attrName>ppt_x</p:attrName>
                                          <p:attrName>ppt_y</p:attrName>
                                        </p:attrNameLst>
                                      </p:cBhvr>
                                      <p:rCtr x="-5521" y="-292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blanket model</a:t>
            </a:r>
            <a:endParaRPr lang="en-US" dirty="0"/>
          </a:p>
        </p:txBody>
      </p:sp>
      <p:sp>
        <p:nvSpPr>
          <p:cNvPr id="3" name="Content Placeholder 2"/>
          <p:cNvSpPr>
            <a:spLocks noGrp="1"/>
          </p:cNvSpPr>
          <p:nvPr>
            <p:ph idx="1"/>
          </p:nvPr>
        </p:nvSpPr>
        <p:spPr/>
        <p:txBody>
          <a:bodyPr/>
          <a:lstStyle/>
          <a:p>
            <a:r>
              <a:rPr lang="en-US" dirty="0" smtClean="0"/>
              <a:t>Floc blanket is a high concentration of flocs that are remaining relatively stationary in a uniform upward flow</a:t>
            </a:r>
          </a:p>
          <a:p>
            <a:r>
              <a:rPr lang="en-US" dirty="0" smtClean="0"/>
              <a:t>The upward flow is carrying small particles with terminal velocities that are smaller than the upward velocity</a:t>
            </a:r>
          </a:p>
          <a:p>
            <a:r>
              <a:rPr lang="en-US" dirty="0" smtClean="0"/>
              <a:t>Expect first order removal of small particles with respect to number of big flocs they pass by (depth of the floc blanket)</a:t>
            </a:r>
            <a:endParaRPr lang="en-US" dirty="0"/>
          </a:p>
        </p:txBody>
      </p:sp>
    </p:spTree>
    <p:extLst>
      <p:ext uri="{BB962C8B-B14F-4D97-AF65-F5344CB8AC3E}">
        <p14:creationId xmlns:p14="http://schemas.microsoft.com/office/powerpoint/2010/main" val="119115636"/>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5563590" cy="1143000"/>
          </a:xfrm>
        </p:spPr>
        <p:txBody>
          <a:bodyPr/>
          <a:lstStyle/>
          <a:p>
            <a:r>
              <a:rPr lang="en-US" dirty="0"/>
              <a:t>Floc Blanket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2704070" y="1428750"/>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0" y="2982735"/>
            <a:ext cx="2590800" cy="3883503"/>
          </a:xfrm>
          <a:prstGeom prst="rect">
            <a:avLst/>
          </a:prstGeom>
          <a:noFill/>
          <a:ln>
            <a:noFill/>
          </a:ln>
        </p:spPr>
      </p:pic>
      <p:sp>
        <p:nvSpPr>
          <p:cNvPr id="3" name="Freeform 2"/>
          <p:cNvSpPr/>
          <p:nvPr/>
        </p:nvSpPr>
        <p:spPr>
          <a:xfrm>
            <a:off x="345989" y="3739978"/>
            <a:ext cx="477795"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9742" y="1504950"/>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111E-6 -7.40741E-7 L 0.7059 -0.01366 " pathEditMode="relative" rAng="0" ptsTypes="AA">
                                      <p:cBhvr>
                                        <p:cTn id="14" dur="2000" fill="hold"/>
                                        <p:tgtEl>
                                          <p:spTgt spid="3"/>
                                        </p:tgtEl>
                                        <p:attrNameLst>
                                          <p:attrName>ppt_x</p:attrName>
                                          <p:attrName>ppt_y</p:attrName>
                                        </p:attrNameLst>
                                      </p:cBhvr>
                                      <p:rCtr x="35295"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381000"/>
            <a:ext cx="8128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57200" y="653534"/>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1428750" y="1176754"/>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2400300" y="2514600"/>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6756398" y="5830669"/>
            <a:ext cx="2387601" cy="954107"/>
          </a:xfrm>
          <a:prstGeom prst="rect">
            <a:avLst/>
          </a:prstGeom>
          <a:noFill/>
        </p:spPr>
        <p:txBody>
          <a:bodyPr wrap="square" rtlCol="0">
            <a:spAutoFit/>
          </a:bodyPr>
          <a:lstStyle/>
          <a:p>
            <a:r>
              <a:rPr lang="en-US" b="1" dirty="0"/>
              <a:t>Sedimentation Tank</a:t>
            </a:r>
          </a:p>
        </p:txBody>
      </p:sp>
      <p:sp>
        <p:nvSpPr>
          <p:cNvPr id="12" name="Rectangle 11"/>
          <p:cNvSpPr/>
          <p:nvPr/>
        </p:nvSpPr>
        <p:spPr bwMode="auto">
          <a:xfrm>
            <a:off x="46482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5943602" y="5257803"/>
            <a:ext cx="812796" cy="1049920"/>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2979006" y="526871"/>
            <a:ext cx="1925798" cy="954107"/>
          </a:xfrm>
          <a:prstGeom prst="rect">
            <a:avLst/>
          </a:prstGeom>
          <a:noFill/>
        </p:spPr>
        <p:txBody>
          <a:bodyPr wrap="square" rtlCol="0">
            <a:spAutoFit/>
          </a:bodyPr>
          <a:lstStyle/>
          <a:p>
            <a:r>
              <a:rPr lang="en-US" b="1" dirty="0" smtClean="0"/>
              <a:t>Tube </a:t>
            </a:r>
            <a:r>
              <a:rPr lang="en-US" b="1" dirty="0"/>
              <a:t>Settlers</a:t>
            </a:r>
          </a:p>
        </p:txBody>
      </p:sp>
      <p:sp>
        <p:nvSpPr>
          <p:cNvPr id="17" name="Parallelogram 16"/>
          <p:cNvSpPr/>
          <p:nvPr/>
        </p:nvSpPr>
        <p:spPr bwMode="auto">
          <a:xfrm>
            <a:off x="4809506" y="52687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4120738" y="100392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6880379" y="2127601"/>
            <a:ext cx="1580842" cy="954107"/>
          </a:xfrm>
          <a:prstGeom prst="rect">
            <a:avLst/>
          </a:prstGeom>
          <a:solidFill>
            <a:schemeClr val="accent5">
              <a:lumMod val="40000"/>
              <a:lumOff val="60000"/>
            </a:schemeClr>
          </a:solidFill>
        </p:spPr>
        <p:txBody>
          <a:bodyPr wrap="square" rtlCol="0">
            <a:spAutoFit/>
          </a:bodyPr>
          <a:lstStyle/>
          <a:p>
            <a:r>
              <a:rPr lang="en-US" dirty="0"/>
              <a:t>No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MetaID38_JD7.9_PACl2.5_FPS30.avi">
            <a:hlinkClick r:id="" action="ppaction://media"/>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685800" y="-28575"/>
            <a:ext cx="8458200" cy="6935788"/>
          </a:xfrm>
        </p:spPr>
      </p:pic>
    </p:spTree>
    <p:extLst>
      <p:ext uri="{BB962C8B-B14F-4D97-AF65-F5344CB8AC3E}">
        <p14:creationId xmlns:p14="http://schemas.microsoft.com/office/powerpoint/2010/main" val="2718683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49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3621"/>
            <a:ext cx="9144000" cy="6934712"/>
          </a:xfrm>
          <a:prstGeom prst="rect">
            <a:avLst/>
          </a:prstGeom>
        </p:spPr>
      </p:pic>
      <p:sp>
        <p:nvSpPr>
          <p:cNvPr id="4" name="TextBox 3"/>
          <p:cNvSpPr txBox="1"/>
          <p:nvPr/>
        </p:nvSpPr>
        <p:spPr>
          <a:xfrm>
            <a:off x="203200" y="685800"/>
            <a:ext cx="4131733" cy="1384995"/>
          </a:xfrm>
          <a:prstGeom prst="rect">
            <a:avLst/>
          </a:prstGeom>
          <a:solidFill>
            <a:schemeClr val="bg1"/>
          </a:solidFill>
        </p:spPr>
        <p:txBody>
          <a:bodyPr wrap="square" rtlCol="0">
            <a:spAutoFit/>
          </a:bodyPr>
          <a:lstStyle/>
          <a:p>
            <a:r>
              <a:rPr lang="en-US" dirty="0" smtClean="0"/>
              <a:t>Turbidity stops decreasing before floc blanket stops growing!</a:t>
            </a:r>
            <a:endParaRPr lang="en-US" dirty="0"/>
          </a:p>
        </p:txBody>
      </p:sp>
      <p:cxnSp>
        <p:nvCxnSpPr>
          <p:cNvPr id="6" name="Straight Connector 5"/>
          <p:cNvCxnSpPr/>
          <p:nvPr/>
        </p:nvCxnSpPr>
        <p:spPr bwMode="auto">
          <a:xfrm>
            <a:off x="3386667" y="3691467"/>
            <a:ext cx="0" cy="2175933"/>
          </a:xfrm>
          <a:prstGeom prst="line">
            <a:avLst/>
          </a:prstGeom>
          <a:solidFill>
            <a:schemeClr val="accent1"/>
          </a:solidFill>
          <a:ln w="38100" cap="flat" cmpd="sng" algn="ctr">
            <a:solidFill>
              <a:schemeClr val="tx2"/>
            </a:solidFill>
            <a:prstDash val="solid"/>
            <a:round/>
            <a:headEnd type="none" w="lg" len="med"/>
            <a:tailEnd type="none" w="lg" len="med"/>
          </a:ln>
          <a:effectLst/>
        </p:spPr>
      </p:cxnSp>
      <p:cxnSp>
        <p:nvCxnSpPr>
          <p:cNvPr id="5" name="Straight Arrow Connector 4"/>
          <p:cNvCxnSpPr/>
          <p:nvPr/>
        </p:nvCxnSpPr>
        <p:spPr bwMode="auto">
          <a:xfrm>
            <a:off x="1354667" y="4758267"/>
            <a:ext cx="2836333" cy="1007533"/>
          </a:xfrm>
          <a:prstGeom prst="straightConnector1">
            <a:avLst/>
          </a:prstGeom>
          <a:solidFill>
            <a:schemeClr val="accent1"/>
          </a:solidFill>
          <a:ln w="38100" cap="flat" cmpd="sng" algn="ctr">
            <a:solidFill>
              <a:schemeClr val="accent1"/>
            </a:solidFill>
            <a:prstDash val="solid"/>
            <a:round/>
            <a:headEnd type="none" w="lg" len="med"/>
            <a:tailEnd type="triangle"/>
          </a:ln>
          <a:effectLst/>
        </p:spPr>
      </p:cxnSp>
    </p:spTree>
    <p:extLst>
      <p:ext uri="{BB962C8B-B14F-4D97-AF65-F5344CB8AC3E}">
        <p14:creationId xmlns:p14="http://schemas.microsoft.com/office/powerpoint/2010/main" val="2985814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blanket observations</a:t>
            </a:r>
            <a:endParaRPr lang="en-US" dirty="0"/>
          </a:p>
        </p:txBody>
      </p:sp>
      <p:sp>
        <p:nvSpPr>
          <p:cNvPr id="3" name="Content Placeholder 2"/>
          <p:cNvSpPr>
            <a:spLocks noGrp="1"/>
          </p:cNvSpPr>
          <p:nvPr>
            <p:ph idx="1"/>
          </p:nvPr>
        </p:nvSpPr>
        <p:spPr/>
        <p:txBody>
          <a:bodyPr/>
          <a:lstStyle/>
          <a:p>
            <a:r>
              <a:rPr lang="en-US" dirty="0" smtClean="0"/>
              <a:t>First order removal with respect to depth initially</a:t>
            </a:r>
          </a:p>
          <a:p>
            <a:r>
              <a:rPr lang="en-US" dirty="0" smtClean="0"/>
              <a:t>Turbidity above the floc blanket is similar to raw water turbidity </a:t>
            </a:r>
            <a:r>
              <a:rPr lang="en-US" sz="2800" dirty="0" smtClean="0"/>
              <a:t>(Casey Garland observation)</a:t>
            </a:r>
            <a:endParaRPr lang="en-US" dirty="0" smtClean="0"/>
          </a:p>
          <a:p>
            <a:r>
              <a:rPr lang="en-US" dirty="0" smtClean="0"/>
              <a:t>Primary particle capture may continue at floc blanket depths greater than 1 m</a:t>
            </a:r>
          </a:p>
        </p:txBody>
      </p:sp>
    </p:spTree>
    <p:extLst>
      <p:ext uri="{BB962C8B-B14F-4D97-AF65-F5344CB8AC3E}">
        <p14:creationId xmlns:p14="http://schemas.microsoft.com/office/powerpoint/2010/main" val="2345800825"/>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89338" cy="1143000"/>
          </a:xfrm>
        </p:spPr>
        <p:txBody>
          <a:bodyPr/>
          <a:lstStyle/>
          <a:p>
            <a:r>
              <a:rPr lang="en-US" dirty="0" smtClean="0"/>
              <a:t>How do floc blankets form?</a:t>
            </a:r>
            <a:endParaRPr lang="en-US" dirty="0"/>
          </a:p>
        </p:txBody>
      </p:sp>
      <p:sp>
        <p:nvSpPr>
          <p:cNvPr id="7" name="Content Placeholder 6"/>
          <p:cNvSpPr>
            <a:spLocks noGrp="1"/>
          </p:cNvSpPr>
          <p:nvPr>
            <p:ph idx="1"/>
          </p:nvPr>
        </p:nvSpPr>
        <p:spPr/>
        <p:txBody>
          <a:bodyPr/>
          <a:lstStyle/>
          <a:p>
            <a:r>
              <a:rPr lang="en-US" dirty="0" smtClean="0"/>
              <a:t>Flocculator flocs are captured by the plate settlers and they form larger flocs as they slide back into the floc blanket</a:t>
            </a:r>
          </a:p>
          <a:p>
            <a:r>
              <a:rPr lang="en-US" dirty="0" smtClean="0"/>
              <a:t>The concentration of these larger flocs slowly increases and they begin colliding and attaching to each other in the floc blanket zone (or perhaps in the plate settlers!)</a:t>
            </a:r>
          </a:p>
          <a:p>
            <a:r>
              <a:rPr lang="en-US" dirty="0" smtClean="0"/>
              <a:t>Once the flocs reach a size that has a settling velocity larger than the </a:t>
            </a:r>
            <a:r>
              <a:rPr lang="en-US" dirty="0" err="1" smtClean="0"/>
              <a:t>upflow</a:t>
            </a:r>
            <a:r>
              <a:rPr lang="en-US" dirty="0" smtClean="0"/>
              <a:t> velocity they converge at the bottom of the </a:t>
            </a:r>
            <a:r>
              <a:rPr lang="en-US" dirty="0" err="1" smtClean="0"/>
              <a:t>sed</a:t>
            </a:r>
            <a:r>
              <a:rPr lang="en-US" dirty="0" smtClean="0"/>
              <a:t> tank</a:t>
            </a: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2978" y="-1"/>
            <a:ext cx="3091022" cy="151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6381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Floc blankets are very different from flocculation</a:t>
            </a:r>
            <a:endParaRPr lang="en-US" dirty="0"/>
          </a:p>
        </p:txBody>
      </p:sp>
      <p:sp>
        <p:nvSpPr>
          <p:cNvPr id="4" name="Text Placeholder 3"/>
          <p:cNvSpPr>
            <a:spLocks noGrp="1"/>
          </p:cNvSpPr>
          <p:nvPr>
            <p:ph type="body" idx="1"/>
          </p:nvPr>
        </p:nvSpPr>
        <p:spPr/>
        <p:txBody>
          <a:bodyPr/>
          <a:lstStyle/>
          <a:p>
            <a:r>
              <a:rPr lang="en-US" dirty="0" smtClean="0"/>
              <a:t>Flocculation</a:t>
            </a:r>
            <a:endParaRPr lang="en-US" dirty="0"/>
          </a:p>
        </p:txBody>
      </p:sp>
      <p:sp>
        <p:nvSpPr>
          <p:cNvPr id="5" name="Content Placeholder 4"/>
          <p:cNvSpPr>
            <a:spLocks noGrp="1"/>
          </p:cNvSpPr>
          <p:nvPr>
            <p:ph sz="half" idx="2"/>
          </p:nvPr>
        </p:nvSpPr>
        <p:spPr/>
        <p:txBody>
          <a:bodyPr/>
          <a:lstStyle/>
          <a:p>
            <a:r>
              <a:rPr lang="en-US" dirty="0" smtClean="0"/>
              <a:t>Shear flow</a:t>
            </a:r>
          </a:p>
          <a:p>
            <a:r>
              <a:rPr lang="en-US" dirty="0" smtClean="0"/>
              <a:t>Particles can only attach to similar sized particles</a:t>
            </a:r>
          </a:p>
          <a:p>
            <a:r>
              <a:rPr lang="en-US" dirty="0" smtClean="0"/>
              <a:t>Primary particle aggregation rate slows</a:t>
            </a:r>
          </a:p>
          <a:p>
            <a:r>
              <a:rPr lang="en-US" dirty="0" smtClean="0"/>
              <a:t>Effluent contains many small flocs and a few NTU of primary particles</a:t>
            </a:r>
            <a:endParaRPr lang="en-US" dirty="0"/>
          </a:p>
        </p:txBody>
      </p:sp>
      <p:sp>
        <p:nvSpPr>
          <p:cNvPr id="6" name="Text Placeholder 5"/>
          <p:cNvSpPr>
            <a:spLocks noGrp="1"/>
          </p:cNvSpPr>
          <p:nvPr>
            <p:ph type="body" sz="quarter" idx="3"/>
          </p:nvPr>
        </p:nvSpPr>
        <p:spPr/>
        <p:txBody>
          <a:bodyPr/>
          <a:lstStyle/>
          <a:p>
            <a:r>
              <a:rPr lang="en-US" dirty="0" smtClean="0"/>
              <a:t>Floc Blanket</a:t>
            </a:r>
            <a:endParaRPr lang="en-US" dirty="0"/>
          </a:p>
        </p:txBody>
      </p:sp>
      <p:sp>
        <p:nvSpPr>
          <p:cNvPr id="7" name="Content Placeholder 6"/>
          <p:cNvSpPr>
            <a:spLocks noGrp="1"/>
          </p:cNvSpPr>
          <p:nvPr>
            <p:ph sz="quarter" idx="4"/>
          </p:nvPr>
        </p:nvSpPr>
        <p:spPr>
          <a:xfrm>
            <a:off x="4645025" y="2174875"/>
            <a:ext cx="4244975" cy="3951288"/>
          </a:xfrm>
        </p:spPr>
        <p:txBody>
          <a:bodyPr/>
          <a:lstStyle/>
          <a:p>
            <a:r>
              <a:rPr lang="en-US" dirty="0" smtClean="0"/>
              <a:t>Differential sedimentation</a:t>
            </a:r>
          </a:p>
          <a:p>
            <a:r>
              <a:rPr lang="en-US" dirty="0" smtClean="0"/>
              <a:t>Only very small particles attach to floc blanket flocs</a:t>
            </a:r>
          </a:p>
          <a:p>
            <a:r>
              <a:rPr lang="en-US" dirty="0" smtClean="0"/>
              <a:t>Flocculator flocs can’t attach to floc blanket flocs</a:t>
            </a:r>
          </a:p>
          <a:p>
            <a:r>
              <a:rPr lang="en-US" dirty="0" smtClean="0"/>
              <a:t>Effluent contains many small flocs and (much?) less than 1 NTU of primary particles*</a:t>
            </a:r>
          </a:p>
          <a:p>
            <a:r>
              <a:rPr lang="en-US" dirty="0" smtClean="0"/>
              <a:t>First order removal of primary particles with depth**</a:t>
            </a:r>
            <a:endParaRPr lang="en-US" dirty="0"/>
          </a:p>
        </p:txBody>
      </p:sp>
      <p:sp>
        <p:nvSpPr>
          <p:cNvPr id="8" name="TextBox 7"/>
          <p:cNvSpPr txBox="1"/>
          <p:nvPr/>
        </p:nvSpPr>
        <p:spPr>
          <a:xfrm>
            <a:off x="677334" y="5811818"/>
            <a:ext cx="2610010" cy="830997"/>
          </a:xfrm>
          <a:prstGeom prst="rect">
            <a:avLst/>
          </a:prstGeom>
          <a:noFill/>
        </p:spPr>
        <p:txBody>
          <a:bodyPr wrap="none" rtlCol="0">
            <a:spAutoFit/>
          </a:bodyPr>
          <a:lstStyle/>
          <a:p>
            <a:r>
              <a:rPr lang="en-US" sz="2400" dirty="0" smtClean="0">
                <a:latin typeface="+mn-lt"/>
              </a:rPr>
              <a:t>*need to measure!</a:t>
            </a:r>
          </a:p>
          <a:p>
            <a:r>
              <a:rPr lang="en-US" sz="2400" dirty="0" smtClean="0">
                <a:latin typeface="+mn-lt"/>
              </a:rPr>
              <a:t>**need a model!</a:t>
            </a:r>
            <a:endParaRPr lang="en-US" sz="2400" dirty="0">
              <a:latin typeface="+mn-lt"/>
            </a:endParaRPr>
          </a:p>
        </p:txBody>
      </p:sp>
    </p:spTree>
    <p:extLst>
      <p:ext uri="{BB962C8B-B14F-4D97-AF65-F5344CB8AC3E}">
        <p14:creationId xmlns:p14="http://schemas.microsoft.com/office/powerpoint/2010/main" val="4953475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Flocculator flocs approaching floc blanket floc*</a:t>
            </a:r>
            <a:endParaRPr lang="en-US" sz="3600" dirty="0"/>
          </a:p>
        </p:txBody>
      </p:sp>
      <p:sp>
        <p:nvSpPr>
          <p:cNvPr id="7" name="Content Placeholder 6"/>
          <p:cNvSpPr>
            <a:spLocks noGrp="1"/>
          </p:cNvSpPr>
          <p:nvPr>
            <p:ph idx="1"/>
          </p:nvPr>
        </p:nvSpPr>
        <p:spPr>
          <a:xfrm>
            <a:off x="457200" y="1600200"/>
            <a:ext cx="4890652" cy="4525963"/>
          </a:xfrm>
        </p:spPr>
        <p:txBody>
          <a:bodyPr/>
          <a:lstStyle/>
          <a:p>
            <a:r>
              <a:rPr lang="en-US" sz="2800" dirty="0" smtClean="0"/>
              <a:t>Floc blanket floc size is limited by fluid or floc-floc shear</a:t>
            </a:r>
          </a:p>
          <a:p>
            <a:r>
              <a:rPr lang="en-US" sz="2800" dirty="0" smtClean="0"/>
              <a:t>The fluid drag force acting to keep an impinging floc moving increases with d</a:t>
            </a:r>
          </a:p>
        </p:txBody>
      </p:sp>
      <p:sp>
        <p:nvSpPr>
          <p:cNvPr id="4" name="Oval 3"/>
          <p:cNvSpPr/>
          <p:nvPr/>
        </p:nvSpPr>
        <p:spPr>
          <a:xfrm>
            <a:off x="5717186" y="1600200"/>
            <a:ext cx="2513566" cy="2513566"/>
          </a:xfrm>
          <a:prstGeom prst="ellipse">
            <a:avLst/>
          </a:prstGeom>
          <a:blipFill>
            <a:blip r:embed="rId6">
              <a:extLst>
                <a:ext uri="{28A0092B-C50C-407E-A947-70E740481C1C}">
                  <a14:useLocalDpi xmlns:a14="http://schemas.microsoft.com/office/drawing/2010/main" val="0"/>
                </a:ext>
              </a:extLst>
            </a:blip>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5068969" y="5142747"/>
            <a:ext cx="3810000" cy="983416"/>
            <a:chOff x="-512046" y="2583615"/>
            <a:chExt cx="3810000" cy="983416"/>
          </a:xfrm>
        </p:grpSpPr>
        <p:cxnSp>
          <p:nvCxnSpPr>
            <p:cNvPr id="32" name="Straight Arrow Connector 31"/>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sp>
        <p:nvSpPr>
          <p:cNvPr id="5" name="Oval 4"/>
          <p:cNvSpPr/>
          <p:nvPr/>
        </p:nvSpPr>
        <p:spPr>
          <a:xfrm flipH="1">
            <a:off x="6493087" y="5419287"/>
            <a:ext cx="587026" cy="625916"/>
          </a:xfrm>
          <a:prstGeom prst="ellipse">
            <a:avLst/>
          </a:prstGeom>
          <a:blipFill>
            <a:blip r:embed="rId6">
              <a:extLst>
                <a:ext uri="{28A0092B-C50C-407E-A947-70E740481C1C}">
                  <a14:useLocalDpi xmlns:a14="http://schemas.microsoft.com/office/drawing/2010/main" val="0"/>
                </a:ext>
              </a:extLst>
            </a:blip>
            <a:tile tx="0" ty="0" sx="100000" sy="100000" flip="none" algn="tl"/>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bwMode="auto">
          <a:xfrm>
            <a:off x="6973969" y="1371600"/>
            <a:ext cx="0" cy="5067300"/>
          </a:xfrm>
          <a:prstGeom prst="line">
            <a:avLst/>
          </a:prstGeom>
          <a:solidFill>
            <a:schemeClr val="accent1"/>
          </a:solidFill>
          <a:ln w="12700" cap="flat" cmpd="sng" algn="ctr">
            <a:solidFill>
              <a:schemeClr val="tx1"/>
            </a:solidFill>
            <a:prstDash val="dash"/>
            <a:round/>
            <a:headEnd type="none" w="lg" len="med"/>
            <a:tailEnd type="none" w="lg" len="med"/>
          </a:ln>
          <a:effectLst/>
        </p:spPr>
      </p:cxnSp>
      <p:pic>
        <p:nvPicPr>
          <p:cNvPr id="16" name="Picture 15"/>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9153" y="4322400"/>
            <a:ext cx="2428952" cy="554666"/>
          </a:xfrm>
          <a:prstGeom prst="rect">
            <a:avLst/>
          </a:prstGeom>
        </p:spPr>
      </p:pic>
      <p:pic>
        <p:nvPicPr>
          <p:cNvPr id="6" name="Picture 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349154" y="5076076"/>
            <a:ext cx="2476192" cy="560761"/>
          </a:xfrm>
          <a:prstGeom prst="rect">
            <a:avLst/>
          </a:prstGeom>
        </p:spPr>
      </p:pic>
      <p:pic>
        <p:nvPicPr>
          <p:cNvPr id="8" name="Picture 7"/>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371917" y="5836669"/>
            <a:ext cx="1974858" cy="455618"/>
          </a:xfrm>
          <a:prstGeom prst="rect">
            <a:avLst/>
          </a:prstGeom>
        </p:spPr>
      </p:pic>
      <p:sp>
        <p:nvSpPr>
          <p:cNvPr id="12" name="TextBox 11"/>
          <p:cNvSpPr txBox="1"/>
          <p:nvPr/>
        </p:nvSpPr>
        <p:spPr>
          <a:xfrm flipH="1">
            <a:off x="824653" y="6354763"/>
            <a:ext cx="5880947" cy="461665"/>
          </a:xfrm>
          <a:prstGeom prst="rect">
            <a:avLst/>
          </a:prstGeom>
          <a:noFill/>
        </p:spPr>
        <p:txBody>
          <a:bodyPr wrap="square" rtlCol="0">
            <a:spAutoFit/>
          </a:bodyPr>
          <a:lstStyle/>
          <a:p>
            <a:r>
              <a:rPr lang="en-US" sz="2400" dirty="0" smtClean="0">
                <a:latin typeface="+mn-lt"/>
              </a:rPr>
              <a:t>V increases rapidly with d in boundary layer</a:t>
            </a:r>
            <a:endParaRPr lang="en-US" sz="2400" dirty="0">
              <a:latin typeface="+mn-lt"/>
            </a:endParaRPr>
          </a:p>
        </p:txBody>
      </p:sp>
      <p:sp>
        <p:nvSpPr>
          <p:cNvPr id="30" name="TextBox 29"/>
          <p:cNvSpPr txBox="1"/>
          <p:nvPr/>
        </p:nvSpPr>
        <p:spPr>
          <a:xfrm flipH="1">
            <a:off x="6786600" y="6413512"/>
            <a:ext cx="2274147" cy="369332"/>
          </a:xfrm>
          <a:prstGeom prst="rect">
            <a:avLst/>
          </a:prstGeom>
          <a:noFill/>
        </p:spPr>
        <p:txBody>
          <a:bodyPr wrap="square" rtlCol="0">
            <a:spAutoFit/>
          </a:bodyPr>
          <a:lstStyle/>
          <a:p>
            <a:r>
              <a:rPr lang="en-US" sz="1800" dirty="0" smtClean="0">
                <a:latin typeface="+mn-lt"/>
              </a:rPr>
              <a:t>* Edge of knowledge</a:t>
            </a:r>
            <a:endParaRPr lang="en-US" sz="1800" dirty="0">
              <a:latin typeface="+mn-lt"/>
            </a:endParaRPr>
          </a:p>
        </p:txBody>
      </p:sp>
      <p:sp>
        <p:nvSpPr>
          <p:cNvPr id="31" name="TextBox 30"/>
          <p:cNvSpPr txBox="1"/>
          <p:nvPr/>
        </p:nvSpPr>
        <p:spPr>
          <a:xfrm flipH="1">
            <a:off x="8173781" y="1698461"/>
            <a:ext cx="970219" cy="923330"/>
          </a:xfrm>
          <a:prstGeom prst="rect">
            <a:avLst/>
          </a:prstGeom>
          <a:noFill/>
        </p:spPr>
        <p:txBody>
          <a:bodyPr wrap="square" rtlCol="0">
            <a:spAutoFit/>
          </a:bodyPr>
          <a:lstStyle/>
          <a:p>
            <a:r>
              <a:rPr lang="en-US" sz="1800" dirty="0" smtClean="0">
                <a:latin typeface="+mn-lt"/>
              </a:rPr>
              <a:t>Floc blanket floc</a:t>
            </a:r>
            <a:endParaRPr lang="en-US" sz="1800" dirty="0">
              <a:latin typeface="+mn-lt"/>
            </a:endParaRPr>
          </a:p>
        </p:txBody>
      </p:sp>
      <p:sp>
        <p:nvSpPr>
          <p:cNvPr id="33" name="TextBox 32"/>
          <p:cNvSpPr txBox="1"/>
          <p:nvPr/>
        </p:nvSpPr>
        <p:spPr>
          <a:xfrm flipH="1">
            <a:off x="7231308" y="4736871"/>
            <a:ext cx="1734385" cy="369332"/>
          </a:xfrm>
          <a:prstGeom prst="rect">
            <a:avLst/>
          </a:prstGeom>
          <a:noFill/>
        </p:spPr>
        <p:txBody>
          <a:bodyPr wrap="square" rtlCol="0">
            <a:spAutoFit/>
          </a:bodyPr>
          <a:lstStyle/>
          <a:p>
            <a:r>
              <a:rPr lang="en-US" sz="1800" dirty="0" smtClean="0">
                <a:latin typeface="+mn-lt"/>
              </a:rPr>
              <a:t>Flocculator floc</a:t>
            </a:r>
            <a:endParaRPr lang="en-US" sz="1800" dirty="0">
              <a:latin typeface="+mn-lt"/>
            </a:endParaRPr>
          </a:p>
        </p:txBody>
      </p:sp>
      <p:cxnSp>
        <p:nvCxnSpPr>
          <p:cNvPr id="15" name="Straight Arrow Connector 14"/>
          <p:cNvCxnSpPr>
            <a:stCxn id="33" idx="3"/>
          </p:cNvCxnSpPr>
          <p:nvPr/>
        </p:nvCxnSpPr>
        <p:spPr bwMode="auto">
          <a:xfrm flipH="1">
            <a:off x="6867826" y="4921537"/>
            <a:ext cx="363482" cy="49775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Tree>
    <p:extLst>
      <p:ext uri="{BB962C8B-B14F-4D97-AF65-F5344CB8AC3E}">
        <p14:creationId xmlns:p14="http://schemas.microsoft.com/office/powerpoint/2010/main" val="9139558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decel="28000" fill="hold" grpId="0" nodeType="clickEffect">
                                  <p:stCondLst>
                                    <p:cond delay="0"/>
                                  </p:stCondLst>
                                  <p:childTnLst>
                                    <p:animMotion origin="layout" path="M -0.00052 3.7037E-7 C -0.00052 -0.07014 2.5E-6 -0.15208 -0.00313 -0.16134 C -0.00591 -0.1919 -0.09271 -0.20602 -0.1283 -0.3044 C -0.16702 -0.36065 -0.13941 -0.54699 -0.15365 -0.58426 " pathEditMode="relative" rAng="0" ptsTypes="AAAA">
                                      <p:cBhvr>
                                        <p:cTn id="6" dur="2300" fill="hold"/>
                                        <p:tgtEl>
                                          <p:spTgt spid="5"/>
                                        </p:tgtEl>
                                        <p:attrNameLst>
                                          <p:attrName>ppt_x</p:attrName>
                                          <p:attrName>ppt_y</p:attrName>
                                        </p:attrNameLst>
                                      </p:cBhvr>
                                      <p:rCtr x="-7656" y="-29213"/>
                                    </p:animMotion>
                                  </p:childTnLst>
                                </p:cTn>
                              </p:par>
                              <p:par>
                                <p:cTn id="7" presetID="8" presetClass="emph" presetSubtype="0" fill="hold" grpId="1" nodeType="withEffect">
                                  <p:stCondLst>
                                    <p:cond delay="500"/>
                                  </p:stCondLst>
                                  <p:childTnLst>
                                    <p:animRot by="21600000">
                                      <p:cBhvr>
                                        <p:cTn id="8" dur="1900" fill="hold"/>
                                        <p:tgtEl>
                                          <p:spTgt spid="5"/>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1790700"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17907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smtClean="0">
                <a:latin typeface="Book Antiqua" pitchFamily="18" charset="0"/>
              </a:rPr>
              <a:t>Mechanical Rapid </a:t>
            </a:r>
            <a:r>
              <a:rPr lang="en-US" sz="1600" dirty="0">
                <a:latin typeface="Book Antiqua" pitchFamily="18" charset="0"/>
              </a:rPr>
              <a:t>Mix</a:t>
            </a:r>
          </a:p>
        </p:txBody>
      </p:sp>
      <p:sp>
        <p:nvSpPr>
          <p:cNvPr id="12293" name="Rectangle 5"/>
          <p:cNvSpPr>
            <a:spLocks noChangeArrowheads="1"/>
          </p:cNvSpPr>
          <p:nvPr/>
        </p:nvSpPr>
        <p:spPr bwMode="auto">
          <a:xfrm>
            <a:off x="17907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smtClean="0">
                <a:latin typeface="Book Antiqua" pitchFamily="18" charset="0"/>
              </a:rPr>
              <a:t>Mechanical Flocculation</a:t>
            </a:r>
            <a:endParaRPr lang="en-US" sz="1600" dirty="0">
              <a:latin typeface="Book Antiqua" pitchFamily="18" charset="0"/>
            </a:endParaRPr>
          </a:p>
        </p:txBody>
      </p:sp>
      <p:sp>
        <p:nvSpPr>
          <p:cNvPr id="12294" name="Rectangle 6"/>
          <p:cNvSpPr>
            <a:spLocks noChangeArrowheads="1"/>
          </p:cNvSpPr>
          <p:nvPr/>
        </p:nvSpPr>
        <p:spPr bwMode="auto">
          <a:xfrm>
            <a:off x="1790700" y="586740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smtClean="0">
                <a:latin typeface="Book Antiqua" pitchFamily="18" charset="0"/>
              </a:rPr>
              <a:t>Rapid Sand Dual </a:t>
            </a:r>
          </a:p>
          <a:p>
            <a:pPr algn="ctr"/>
            <a:r>
              <a:rPr lang="en-US" sz="1600" dirty="0" smtClean="0">
                <a:latin typeface="Book Antiqua" pitchFamily="18" charset="0"/>
              </a:rPr>
              <a:t>Media Filtration</a:t>
            </a:r>
            <a:endParaRPr lang="en-US" sz="1600" dirty="0">
              <a:latin typeface="Book Antiqua" pitchFamily="18" charset="0"/>
            </a:endParaRPr>
          </a:p>
        </p:txBody>
      </p:sp>
      <p:sp>
        <p:nvSpPr>
          <p:cNvPr id="12296" name="Rectangle 8"/>
          <p:cNvSpPr>
            <a:spLocks noChangeArrowheads="1"/>
          </p:cNvSpPr>
          <p:nvPr/>
        </p:nvSpPr>
        <p:spPr bwMode="auto">
          <a:xfrm>
            <a:off x="5676900" y="35210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5676900" y="46942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76900" y="58674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784225"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2427288"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2914650" y="2825780"/>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2604293" y="4383882"/>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2604294" y="5557044"/>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038600" y="2624138"/>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6490494" y="3210719"/>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6490493" y="4383882"/>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6490494" y="5557044"/>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93024" y="3549005"/>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1513506" y="3779838"/>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4965356" y="3581871"/>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5555906" y="3797300"/>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3581400"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4419600" y="6172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4038600" y="6143625"/>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185911" y="2908190"/>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smtClean="0">
                <a:solidFill>
                  <a:schemeClr val="accent6">
                    <a:lumMod val="50000"/>
                  </a:schemeClr>
                </a:solidFill>
                <a:latin typeface="Book Antiqua" pitchFamily="18" charset="0"/>
              </a:rPr>
              <a:t>Backwash water</a:t>
            </a:r>
            <a:endParaRPr lang="en-US" sz="1800" dirty="0">
              <a:solidFill>
                <a:schemeClr val="accent6">
                  <a:lumMod val="50000"/>
                </a:schemeClr>
              </a:solidFill>
              <a:latin typeface="Book Antiqua" pitchFamily="18" charset="0"/>
            </a:endParaRPr>
          </a:p>
        </p:txBody>
      </p:sp>
      <p:cxnSp>
        <p:nvCxnSpPr>
          <p:cNvPr id="12316" name="AutoShape 28"/>
          <p:cNvCxnSpPr>
            <a:cxnSpLocks noChangeShapeType="1"/>
            <a:stCxn id="12295" idx="3"/>
            <a:endCxn id="12315" idx="0"/>
          </p:cNvCxnSpPr>
          <p:nvPr/>
        </p:nvCxnSpPr>
        <p:spPr bwMode="auto">
          <a:xfrm>
            <a:off x="7924800" y="2624138"/>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4038600" y="2625725"/>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state-of-the-art…</a:t>
            </a:r>
            <a:br>
              <a:rPr lang="en-US" dirty="0" smtClean="0"/>
            </a:br>
            <a:r>
              <a:rPr lang="en-US" dirty="0" smtClean="0"/>
              <a:t>SUPERPULSATOR</a:t>
            </a:r>
            <a:r>
              <a:rPr lang="en-US" dirty="0"/>
              <a:t>® Clarifier</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315741"/>
            <a:ext cx="8229600" cy="4227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675" y="3574265"/>
            <a:ext cx="3362325" cy="2822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41" y="1671636"/>
            <a:ext cx="9015413" cy="4872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30774" y="6338663"/>
            <a:ext cx="3075126" cy="523220"/>
          </a:xfrm>
          <a:prstGeom prst="rect">
            <a:avLst/>
          </a:prstGeom>
          <a:noFill/>
        </p:spPr>
        <p:txBody>
          <a:bodyPr wrap="square" rtlCol="0">
            <a:spAutoFit/>
          </a:bodyPr>
          <a:lstStyle/>
          <a:p>
            <a:r>
              <a:rPr lang="en-US" dirty="0">
                <a:latin typeface="+mn-lt"/>
              </a:rPr>
              <a:t>Suez environment</a:t>
            </a:r>
          </a:p>
        </p:txBody>
      </p:sp>
      <p:sp>
        <p:nvSpPr>
          <p:cNvPr id="3" name="Rectangle 2">
            <a:hlinkClick r:id="rId6"/>
          </p:cNvPr>
          <p:cNvSpPr/>
          <p:nvPr/>
        </p:nvSpPr>
        <p:spPr>
          <a:xfrm>
            <a:off x="285751" y="6415607"/>
            <a:ext cx="5295899" cy="369332"/>
          </a:xfrm>
          <a:prstGeom prst="rect">
            <a:avLst/>
          </a:prstGeom>
        </p:spPr>
        <p:txBody>
          <a:bodyPr wrap="square">
            <a:spAutoFit/>
          </a:bodyPr>
          <a:lstStyle/>
          <a:p>
            <a:r>
              <a:rPr lang="en-US" sz="1800" dirty="0">
                <a:hlinkClick r:id="rId6"/>
              </a:rPr>
              <a:t>https://www.youtube.com/watch?v=UNhygQov69Q</a:t>
            </a:r>
            <a:endParaRPr lang="en-US" sz="1800" dirty="0"/>
          </a:p>
        </p:txBody>
      </p:sp>
    </p:spTree>
    <p:extLst>
      <p:ext uri="{BB962C8B-B14F-4D97-AF65-F5344CB8AC3E}">
        <p14:creationId xmlns:p14="http://schemas.microsoft.com/office/powerpoint/2010/main" val="1477364551"/>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Pulsing flow in a floc blanket</a:t>
            </a:r>
            <a:endParaRPr lang="en-US" dirty="0"/>
          </a:p>
        </p:txBody>
      </p:sp>
      <p:sp>
        <p:nvSpPr>
          <p:cNvPr id="3" name="Content Placeholder 2"/>
          <p:cNvSpPr>
            <a:spLocks noGrp="1"/>
          </p:cNvSpPr>
          <p:nvPr>
            <p:ph idx="1"/>
          </p:nvPr>
        </p:nvSpPr>
        <p:spPr/>
        <p:txBody>
          <a:bodyPr/>
          <a:lstStyle/>
          <a:p>
            <a:r>
              <a:rPr lang="en-US" dirty="0" smtClean="0"/>
              <a:t>What failed when they didn’t pulse?</a:t>
            </a:r>
          </a:p>
          <a:p>
            <a:r>
              <a:rPr lang="en-US" dirty="0" smtClean="0"/>
              <a:t>What problem were they trying to solve?</a:t>
            </a:r>
          </a:p>
          <a:p>
            <a:r>
              <a:rPr lang="en-US" dirty="0" smtClean="0"/>
              <a:t>Can we solve that problem a better way?</a:t>
            </a:r>
          </a:p>
          <a:p>
            <a:r>
              <a:rPr lang="en-US" dirty="0" smtClean="0"/>
              <a:t>How long does it take</a:t>
            </a:r>
            <a:br>
              <a:rPr lang="en-US" dirty="0" smtClean="0"/>
            </a:br>
            <a:r>
              <a:rPr lang="en-US" dirty="0" smtClean="0"/>
              <a:t> for a </a:t>
            </a:r>
            <a:r>
              <a:rPr lang="en-US" dirty="0" err="1" smtClean="0"/>
              <a:t>superpulsator</a:t>
            </a:r>
            <a:r>
              <a:rPr lang="en-US" dirty="0" smtClean="0"/>
              <a:t> to</a:t>
            </a:r>
            <a:br>
              <a:rPr lang="en-US" dirty="0" smtClean="0"/>
            </a:br>
            <a:r>
              <a:rPr lang="en-US" dirty="0" smtClean="0"/>
              <a:t> build a floc blanket?</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1"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blanket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381000" y="1646237"/>
            <a:ext cx="3384550" cy="4525963"/>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029200" y="1600200"/>
            <a:ext cx="3429000" cy="4572000"/>
          </a:xfrm>
          <a:prstGeom prst="rect">
            <a:avLst/>
          </a:prstGeom>
        </p:spPr>
      </p:pic>
      <p:sp>
        <p:nvSpPr>
          <p:cNvPr id="3" name="TextBox 2"/>
          <p:cNvSpPr txBox="1"/>
          <p:nvPr/>
        </p:nvSpPr>
        <p:spPr>
          <a:xfrm>
            <a:off x="1343267" y="6260068"/>
            <a:ext cx="1279902" cy="369332"/>
          </a:xfrm>
          <a:prstGeom prst="rect">
            <a:avLst/>
          </a:prstGeom>
          <a:noFill/>
        </p:spPr>
        <p:txBody>
          <a:bodyPr wrap="none" rtlCol="0">
            <a:spAutoFit/>
          </a:bodyPr>
          <a:lstStyle/>
          <a:p>
            <a:r>
              <a:rPr lang="en-US">
                <a:latin typeface="+mn-lt"/>
              </a:rPr>
              <a:t>Flat bottom</a:t>
            </a:r>
          </a:p>
        </p:txBody>
      </p:sp>
      <p:sp>
        <p:nvSpPr>
          <p:cNvPr id="6" name="TextBox 5"/>
          <p:cNvSpPr txBox="1"/>
          <p:nvPr/>
        </p:nvSpPr>
        <p:spPr>
          <a:xfrm>
            <a:off x="5230175"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3857695"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5004048"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3"/>
          </p:cNvCxnSpPr>
          <p:nvPr/>
        </p:nvCxnSpPr>
        <p:spPr>
          <a:xfrm flipV="1">
            <a:off x="6546754" y="5949280"/>
            <a:ext cx="1337614" cy="480846"/>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33800"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200809" y="1888176"/>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Blanket </a:t>
            </a:r>
            <a:r>
              <a:rPr lang="en-US" dirty="0" err="1"/>
              <a:t>Resuspender</a:t>
            </a:r>
            <a:endParaRPr lang="en-US" dirty="0"/>
          </a:p>
        </p:txBody>
      </p:sp>
      <p:sp>
        <p:nvSpPr>
          <p:cNvPr id="51" name="TextBox 50"/>
          <p:cNvSpPr txBox="1"/>
          <p:nvPr/>
        </p:nvSpPr>
        <p:spPr>
          <a:xfrm>
            <a:off x="969209" y="4732830"/>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969209" y="5597754"/>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969209" y="3992592"/>
            <a:ext cx="2896318" cy="707886"/>
          </a:xfrm>
          <a:prstGeom prst="rect">
            <a:avLst/>
          </a:prstGeom>
          <a:noFill/>
        </p:spPr>
        <p:txBody>
          <a:bodyPr wrap="square" rtlCol="0">
            <a:spAutoFit/>
          </a:bodyPr>
          <a:lstStyle/>
          <a:p>
            <a:r>
              <a:rPr lang="en-US" sz="2000" dirty="0"/>
              <a:t>Diffuser tubes flattened to achieve line source</a:t>
            </a:r>
          </a:p>
        </p:txBody>
      </p:sp>
      <p:cxnSp>
        <p:nvCxnSpPr>
          <p:cNvPr id="65" name="Straight Arrow Connector 64"/>
          <p:cNvCxnSpPr/>
          <p:nvPr/>
        </p:nvCxnSpPr>
        <p:spPr bwMode="auto">
          <a:xfrm>
            <a:off x="3258618" y="4500423"/>
            <a:ext cx="2600644" cy="864924"/>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p:nvPr/>
        </p:nvCxnSpPr>
        <p:spPr bwMode="auto">
          <a:xfrm>
            <a:off x="3237869" y="4990869"/>
            <a:ext cx="3020890" cy="1161274"/>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stCxn id="54" idx="3"/>
          </p:cNvCxnSpPr>
          <p:nvPr/>
        </p:nvCxnSpPr>
        <p:spPr bwMode="auto">
          <a:xfrm>
            <a:off x="2325671" y="5797809"/>
            <a:ext cx="4004108" cy="452071"/>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356" y="2610035"/>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496" y="2321937"/>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61953" y="2339437"/>
            <a:ext cx="1177397" cy="1246911"/>
          </a:xfrm>
          <a:prstGeom prst="rect">
            <a:avLst/>
          </a:prstGeom>
          <a:noFill/>
          <a:ln w="9525">
            <a:noFill/>
            <a:miter lim="800000"/>
            <a:headEnd/>
            <a:tailEnd/>
          </a:ln>
        </p:spPr>
      </p:pic>
      <p:sp>
        <p:nvSpPr>
          <p:cNvPr id="35" name="TextBox 34"/>
          <p:cNvSpPr txBox="1"/>
          <p:nvPr/>
        </p:nvSpPr>
        <p:spPr>
          <a:xfrm>
            <a:off x="154379" y="2232561"/>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448790" y="1864426"/>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2897578" y="1888176"/>
            <a:ext cx="1138645" cy="400110"/>
          </a:xfrm>
          <a:prstGeom prst="rect">
            <a:avLst/>
          </a:prstGeom>
          <a:noFill/>
        </p:spPr>
        <p:txBody>
          <a:bodyPr wrap="none" rtlCol="0">
            <a:spAutoFit/>
          </a:bodyPr>
          <a:lstStyle/>
          <a:p>
            <a:r>
              <a:rPr lang="en-US" sz="2000" dirty="0"/>
              <a:t>Offset jet</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Cross section of an AguaClara sedimentation tank</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smtClean="0">
                <a:solidFill>
                  <a:srgbClr val="000000"/>
                </a:solidFill>
                <a:cs typeface="Helvetica" panose="020B0604020202020204" pitchFamily="34" charset="0"/>
              </a:rPr>
              <a:t>Plate settlers</a:t>
            </a:r>
            <a:endParaRPr lang="en-US" sz="3200" dirty="0">
              <a:solidFill>
                <a:srgbClr val="000000"/>
              </a:solidFill>
              <a:cs typeface="Helvetica" panose="020B0604020202020204" pitchFamily="34" charset="0"/>
            </a:endParaRP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smtClean="0">
                <a:solidFill>
                  <a:srgbClr val="000000"/>
                </a:solidFill>
                <a:cs typeface="Helvetica" panose="020B0604020202020204" pitchFamily="34" charset="0"/>
              </a:rPr>
              <a:t>Effluent manifold</a:t>
            </a:r>
            <a:endParaRPr lang="en-US" sz="3200" dirty="0">
              <a:solidFill>
                <a:srgbClr val="000000"/>
              </a:solidFill>
              <a:cs typeface="Helvetica" panose="020B0604020202020204" pitchFamily="34" charset="0"/>
            </a:endParaRP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smtClean="0">
                <a:solidFill>
                  <a:srgbClr val="000000"/>
                </a:solidFill>
                <a:cs typeface="Helvetica" panose="020B0604020202020204" pitchFamily="34" charset="0"/>
              </a:rPr>
              <a:t>Influent manifold</a:t>
            </a:r>
            <a:endParaRPr lang="en-US" sz="3200" dirty="0">
              <a:solidFill>
                <a:srgbClr val="000000"/>
              </a:solidFill>
              <a:cs typeface="Helvetica" panose="020B0604020202020204" pitchFamily="34" charset="0"/>
            </a:endParaRP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smtClean="0">
                <a:solidFill>
                  <a:srgbClr val="000000"/>
                </a:solidFill>
                <a:cs typeface="Helvetica" panose="020B0604020202020204" pitchFamily="34" charset="0"/>
              </a:rPr>
              <a:t>Plate settler modules that can be removed by an operator</a:t>
            </a:r>
            <a:endParaRPr lang="en-US" sz="1600" dirty="0">
              <a:solidFill>
                <a:srgbClr val="000000"/>
              </a:solidFill>
              <a:cs typeface="Helvetica" panose="020B0604020202020204" pitchFamily="34" charset="0"/>
            </a:endParaRP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smtClean="0">
                <a:solidFill>
                  <a:srgbClr val="000000"/>
                </a:solidFill>
                <a:cs typeface="Helvetica" panose="020B0604020202020204" pitchFamily="34" charset="0"/>
              </a:rPr>
              <a:t>Diffusers that create a line jet</a:t>
            </a:r>
            <a:endParaRPr lang="en-US" sz="1600" dirty="0">
              <a:solidFill>
                <a:srgbClr val="000000"/>
              </a:solidFill>
              <a:cs typeface="Helvetica" panose="020B0604020202020204" pitchFamily="34" charset="0"/>
            </a:endParaRP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Prefabricated design </a:t>
            </a:r>
            <a:r>
              <a:rPr lang="en-US" dirty="0" smtClean="0"/>
              <a:t>(PF300)</a:t>
            </a:r>
            <a:endParaRPr lang="en-US" dirty="0"/>
          </a:p>
        </p:txBody>
      </p:sp>
      <p:pic>
        <p:nvPicPr>
          <p:cNvPr id="3" name="Picture 2"/>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980" y="1311689"/>
            <a:ext cx="5551453" cy="5579526"/>
          </a:xfrm>
          <a:prstGeom prst="rect">
            <a:avLst/>
          </a:prstGeom>
        </p:spPr>
      </p:pic>
      <p:pic>
        <p:nvPicPr>
          <p:cNvPr id="4" name="Pictur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59730" y="1600200"/>
            <a:ext cx="2955670" cy="5291015"/>
          </a:xfrm>
          <a:prstGeom prst="rect">
            <a:avLst/>
          </a:prstGeom>
        </p:spPr>
      </p:pic>
      <p:sp>
        <p:nvSpPr>
          <p:cNvPr id="6" name="&quot;No&quot; Symbol 5"/>
          <p:cNvSpPr/>
          <p:nvPr/>
        </p:nvSpPr>
        <p:spPr bwMode="auto">
          <a:xfrm>
            <a:off x="6911340" y="5509260"/>
            <a:ext cx="861060" cy="845820"/>
          </a:xfrm>
          <a:prstGeom prst="noSmoking">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973804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Blanket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4.16667E-6 -0.00532 C -0.00034 0.01873 0.01598 0.09019 -0.00243 0.13876 C -0.03489 0.17738 -0.07847 0.23774 -0.11041 0.28677 C -0.11215 0.19889 -0.09982 0.1709 -0.09895 0.12812 C -0.09809 0.08533 -0.10468 0.06336 -0.10555 0.0296 C -0.10642 -0.00417 -0.10781 -0.03631 -0.10434 -0.07424 C -0.10086 -0.11217 -0.08489 -0.1612 -0.08454 -0.19797 C -0.0842 -0.23474 -0.10191 -0.25764 -0.10208 -0.29579 C -0.10225 -0.33395 -0.10034 -0.41883 -0.08541 -0.42762 C -0.07048 -0.43641 -0.02326 -0.37951 -0.0125 -0.34852 C -0.00173 -0.31753 -0.01197 -0.26781 -0.02066 -0.24145 C -0.02934 -0.21531 -0.06197 -0.21069 -0.06475 -0.19196 C -0.06753 -0.17322 -0.05225 -0.14663 -0.03697 -0.12836 C -0.0217 -0.11217 0.02066 -0.11471 0.02709 -0.09436 C 0.03351 -0.07401 0.01737 -0.04001 0.00139 -0.00602 " pathEditMode="relative" rAng="0" ptsTypes="affaaaaaaaaaaaa">
                                      <p:cBhvr>
                                        <p:cTn id="6" dur="3000" fill="hold"/>
                                        <p:tgtEl>
                                          <p:spTgt spid="17"/>
                                        </p:tgtEl>
                                        <p:attrNameLst>
                                          <p:attrName>ppt_x</p:attrName>
                                          <p:attrName>ppt_y</p:attrName>
                                        </p:attrNameLst>
                                      </p:cBhvr>
                                      <p:rCtr x="-3900" y="-7000"/>
                                    </p:animMotion>
                                  </p:childTnLst>
                                </p:cTn>
                              </p:par>
                              <p:par>
                                <p:cTn id="7" presetID="0" presetClass="path" presetSubtype="0" repeatCount="indefinite" fill="hold" nodeType="withEffect">
                                  <p:stCondLst>
                                    <p:cond delay="0"/>
                                  </p:stCondLst>
                                  <p:childTnLst>
                                    <p:animMotion origin="layout" path="M -0.00122 -0.01295 C -0.01598 0.01041 -0.05573 0.07933 -0.0882 0.12743 C -0.12066 0.16605 -0.16424 0.22641 -0.19618 0.27544 C -0.19792 0.18756 -0.18559 0.15958 -0.18473 0.11679 C -0.18386 0.07401 -0.19046 0.05204 -0.19132 0.01827 C -0.19219 -0.01573 -0.19358 -0.04764 -0.19011 -0.0858 C -0.18664 -0.1235 -0.17066 -0.17252 -0.17032 -0.2093 C -0.16997 -0.24607 -0.18768 -0.26919 -0.18785 -0.30712 C -0.18803 -0.34528 -0.19098 -0.42646 -0.17118 -0.43894 C -0.15139 -0.45143 -0.0875 -0.39894 -0.06962 -0.38252 C -0.05174 -0.3661 -0.07153 -0.35014 -0.06441 -0.34089 C -0.0573 -0.33164 -0.03507 -0.34227 -0.02674 -0.32701 C -0.01841 -0.31175 -0.00695 -0.26226 -0.01389 -0.24954 C -0.02084 -0.23659 -0.0632 -0.23959 -0.06841 -0.25092 C -0.07362 -0.26249 -0.04375 -0.33187 -0.04497 -0.31845 C -0.04618 -0.30504 -0.08039 -0.18571 -0.07622 -0.16975 C -0.07205 -0.15379 -0.03178 -0.22641 -0.02032 -0.2234 C -0.00886 -0.21993 -0.00747 -0.16929 -0.0073 -0.15055 C -0.00712 -0.13182 -0.01928 -0.13367 -0.0191 -0.11078 C -0.01893 -0.08788 -0.00903 -0.03353 -0.00643 -0.01295 " pathEditMode="relative" rAng="0" ptsTypes="affaaaaaaaaaaaaaaaaa">
                                      <p:cBhvr>
                                        <p:cTn id="8" dur="4000" fill="hold"/>
                                        <p:tgtEl>
                                          <p:spTgt spid="26"/>
                                        </p:tgtEl>
                                        <p:attrNameLst>
                                          <p:attrName>ppt_x</p:attrName>
                                          <p:attrName>ppt_y</p:attrName>
                                        </p:attrNameLst>
                                      </p:cBhvr>
                                      <p:rCtr x="-9800" y="-7500"/>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11215 -0.06227 C -0.10972 0.01643 -0.11979 0.33588 -0.09792 0.41203 C -0.08802 0.47037 0.02066 0.43287 0.01892 0.39444 C 0.02413 0.33055 0.03906 0.31736 0.03872 0.27199 C 0.03837 0.22662 0.01736 0.1706 0.01667 0.12152 C 0.01597 0.07245 0.025 0.02476 0.03403 -0.02269 " pathEditMode="relative" rAng="0" ptsTypes="affaaa">
                                      <p:cBhvr>
                                        <p:cTn id="14" dur="2000" fill="hold"/>
                                        <p:tgtEl>
                                          <p:spTgt spid="22"/>
                                        </p:tgtEl>
                                        <p:attrNameLst>
                                          <p:attrName>ppt_x</p:attrName>
                                          <p:attrName>ppt_y</p:attrName>
                                        </p:attrNameLst>
                                      </p:cBhvr>
                                      <p:rCtr x="7200" y="26600"/>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10156 -0.07477 C -0.10017 0.0044 -0.1125 0.32454 -0.09305 0.4007 C -0.08316 0.45926 0.01719 0.42153 0.01546 0.3831 C 0.02066 0.31922 0.00209 0.31204 0.00226 0.26852 C 0.00244 0.225 0.01146 0.17014 0.01667 0.12153 C 0.02188 0.07292 0.025 0.02477 0.03403 -0.02268 " pathEditMode="relative" rAng="0" ptsTypes="affaaa">
                                      <p:cBhvr>
                                        <p:cTn id="18" dur="2000" fill="hold"/>
                                        <p:tgtEl>
                                          <p:spTgt spid="24"/>
                                        </p:tgtEl>
                                        <p:attrNameLst>
                                          <p:attrName>ppt_x</p:attrName>
                                          <p:attrName>ppt_y</p:attrName>
                                        </p:attrNameLst>
                                      </p:cBhvr>
                                      <p:rCtr x="6200" y="267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0.00139 -0.00671 C 0.00173 0.01711 -0.01667 0.08811 0.00382 0.1376 C 0.03767 0.17553 0.0908 0.24098 0.12413 0.29024 C 0.14323 0.4438 0.2625 0.34065 0.26041 0.29718 C 0.27569 0.24768 0.22482 0.06359 0.21614 -0.00486 C 0.20746 -0.07285 0.21059 -0.08395 0.20816 -0.11263 C 0.20573 -0.14085 0.20833 -0.12535 0.20139 -0.1753 C 0.19444 -0.22549 0.19514 -0.3735 0.16632 -0.41397 C 0.1375 -0.45444 0.0526 -0.44589 0.02864 -0.41744 C 0.00468 -0.389 0.03211 -0.29649 0.02291 -0.24307 C 0.01371 -0.18941 -0.02309 -0.1346 -0.02691 -0.09575 C -0.03073 -0.05666 -0.01684 -0.04163 -0.00018 -0.00764 " pathEditMode="relative" rAng="0" ptsTypes="affaaaaaaaaa">
                                      <p:cBhvr>
                                        <p:cTn id="22" dur="3000" fill="hold"/>
                                        <p:tgtEl>
                                          <p:spTgt spid="31"/>
                                        </p:tgtEl>
                                        <p:attrNameLst>
                                          <p:attrName>ppt_x</p:attrName>
                                          <p:attrName>ppt_y</p:attrName>
                                        </p:attrNameLst>
                                      </p:cBhvr>
                                      <p:rCtr x="12100" y="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jet reverser creates a vertical jet that </a:t>
            </a:r>
            <a:r>
              <a:rPr lang="en-US" dirty="0" err="1"/>
              <a:t>resuspends</a:t>
            </a:r>
            <a:r>
              <a:rPr lang="en-US" dirty="0"/>
              <a:t> settled flocs</a:t>
            </a:r>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9352" y="1714500"/>
            <a:ext cx="9144000" cy="5143500"/>
          </a:xfrm>
          <a:prstGeom prst="rect">
            <a:avLst/>
          </a:prstGeom>
        </p:spPr>
      </p:pic>
      <p:sp>
        <p:nvSpPr>
          <p:cNvPr id="8" name="Freeform 7"/>
          <p:cNvSpPr/>
          <p:nvPr/>
        </p:nvSpPr>
        <p:spPr>
          <a:xfrm>
            <a:off x="6824705" y="3933497"/>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1045021" y="1686911"/>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1686911"/>
            <a:ext cx="8236805" cy="5016758"/>
          </a:xfrm>
          <a:prstGeom prst="rect">
            <a:avLst/>
          </a:prstGeom>
          <a:noFill/>
        </p:spPr>
        <p:txBody>
          <a:bodyPr wrap="square" rtlCol="0">
            <a:spAutoFit/>
          </a:bodyPr>
          <a:lstStyle/>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All surfaces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must transport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particles to a </a:t>
            </a:r>
            <a:br>
              <a:rPr lang="en-US" sz="3200" dirty="0">
                <a:latin typeface="Helvetica" panose="020B0604020202020204" pitchFamily="34" charset="0"/>
                <a:cs typeface="Helvetica" panose="020B0604020202020204" pitchFamily="34" charset="0"/>
              </a:rPr>
            </a:br>
            <a:r>
              <a:rPr lang="en-US" sz="3200" dirty="0" err="1">
                <a:latin typeface="Helvetica" panose="020B0604020202020204" pitchFamily="34" charset="0"/>
                <a:cs typeface="Helvetica" panose="020B0604020202020204" pitchFamily="34" charset="0"/>
              </a:rPr>
              <a:t>resuspension</a:t>
            </a:r>
            <a:r>
              <a:rPr lang="en-US" sz="3200" dirty="0">
                <a:latin typeface="Helvetica" panose="020B0604020202020204" pitchFamily="34" charset="0"/>
                <a:cs typeface="Helvetica" panose="020B0604020202020204" pitchFamily="34" charset="0"/>
              </a:rPr>
              <a:t> zone.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Sludge produces gas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that suspends particles.</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Sedimentation tanks should </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have zero sludge!</a:t>
            </a:r>
          </a:p>
          <a:p>
            <a:pPr marL="571500" indent="-571500">
              <a:buFont typeface="Arial" pitchFamily="34" charset="0"/>
              <a:buChar char="•"/>
            </a:pPr>
            <a:r>
              <a:rPr lang="en-US" sz="3200" dirty="0">
                <a:latin typeface="Helvetica" panose="020B0604020202020204" pitchFamily="34" charset="0"/>
                <a:cs typeface="Helvetica" panose="020B0604020202020204" pitchFamily="34" charset="0"/>
              </a:rPr>
              <a:t>May have application in other</a:t>
            </a:r>
            <a:br>
              <a:rPr lang="en-US" sz="3200" dirty="0">
                <a:latin typeface="Helvetica" panose="020B0604020202020204" pitchFamily="34" charset="0"/>
                <a:cs typeface="Helvetica" panose="020B0604020202020204" pitchFamily="34" charset="0"/>
              </a:rPr>
            </a:br>
            <a:r>
              <a:rPr lang="en-US" sz="3200" dirty="0">
                <a:latin typeface="Helvetica" panose="020B0604020202020204" pitchFamily="34" charset="0"/>
                <a:cs typeface="Helvetica" panose="020B0604020202020204" pitchFamily="34" charset="0"/>
              </a:rPr>
              <a:t>fluidized bed reactors.</a:t>
            </a:r>
          </a:p>
        </p:txBody>
      </p:sp>
      <p:cxnSp>
        <p:nvCxnSpPr>
          <p:cNvPr id="6" name="Straight Connector 5"/>
          <p:cNvCxnSpPr>
            <a:stCxn id="10" idx="2"/>
          </p:cNvCxnSpPr>
          <p:nvPr/>
        </p:nvCxnSpPr>
        <p:spPr>
          <a:xfrm>
            <a:off x="8826062"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738850" y="5202621"/>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6738850" y="6519003"/>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353265" y="6334337"/>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a:t>
            </a:r>
            <a:r>
              <a:rPr lang="en-US" dirty="0" err="1"/>
              <a:t>Resuspension</a:t>
            </a:r>
            <a:endParaRPr lang="en-US" dirty="0"/>
          </a:p>
        </p:txBody>
      </p:sp>
      <p:sp>
        <p:nvSpPr>
          <p:cNvPr id="3" name="Content Placeholder 2"/>
          <p:cNvSpPr>
            <a:spLocks noGrp="1"/>
          </p:cNvSpPr>
          <p:nvPr>
            <p:ph idx="1"/>
          </p:nvPr>
        </p:nvSpPr>
        <p:spPr/>
        <p:txBody>
          <a:bodyPr/>
          <a:lstStyle/>
          <a:p>
            <a:r>
              <a:rPr lang="en-US" dirty="0"/>
              <a:t>All surfaces in the </a:t>
            </a:r>
            <a:r>
              <a:rPr lang="en-US" dirty="0" err="1"/>
              <a:t>sed</a:t>
            </a:r>
            <a:r>
              <a:rPr lang="en-US" dirty="0"/>
              <a:t> tank with a horizontal component must return settled flocs to a resuspension </a:t>
            </a:r>
            <a:r>
              <a:rPr lang="en-US" dirty="0" smtClean="0"/>
              <a:t>zone</a:t>
            </a:r>
            <a:endParaRPr lang="en-US" dirty="0"/>
          </a:p>
          <a:p>
            <a:r>
              <a:rPr lang="en-US" dirty="0"/>
              <a:t>Floc </a:t>
            </a:r>
            <a:r>
              <a:rPr lang="en-US" dirty="0" err="1"/>
              <a:t>resuspension</a:t>
            </a:r>
            <a:r>
              <a:rPr lang="en-US" dirty="0"/>
              <a:t> geometry works by having a flocculated water jet with a high vertical velocity component that returns settled flocs to the floc blanket</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3287" y="320634"/>
            <a:ext cx="7772400" cy="1143000"/>
          </a:xfrm>
        </p:spPr>
        <p:txBody>
          <a:bodyPr/>
          <a:lstStyle/>
          <a:p>
            <a:r>
              <a:rPr lang="en-US" dirty="0"/>
              <a:t>The jet deflects more when it has less momentum</a:t>
            </a:r>
          </a:p>
        </p:txBody>
      </p:sp>
      <p:grpSp>
        <p:nvGrpSpPr>
          <p:cNvPr id="15" name="Group 14"/>
          <p:cNvGrpSpPr/>
          <p:nvPr/>
        </p:nvGrpSpPr>
        <p:grpSpPr>
          <a:xfrm>
            <a:off x="4904513" y="1917422"/>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5667755" y="5580044"/>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656189" y="5580044"/>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158961" y="1917423"/>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656189" y="2339439"/>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5309337" y="2360226"/>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2903059" y="3638419"/>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7488883" y="3911551"/>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3699160" y="3747426"/>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8331053" y="4025631"/>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158961" y="1884092"/>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4904513" y="1917423"/>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1321012" y="3281191"/>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6032729" y="3522064"/>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1629993" y="2596977"/>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1629993" y="2596977"/>
                <a:ext cx="622670" cy="523220"/>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6355261" y="296582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6355261" y="2965822"/>
                <a:ext cx="630942" cy="523220"/>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3904401" y="5916259"/>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3904401" y="5916259"/>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4627257" y="5926112"/>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xmlns:mv="urn:schemas-microsoft-com:mac:vml">
          <p:sp>
            <p:nvSpPr>
              <p:cNvPr id="58" name="TextBox 57"/>
              <p:cNvSpPr txBox="1">
                <a:spLocks noRot="1" noChangeAspect="1" noMove="1" noResize="1" noEditPoints="1" noAdjustHandles="1" noChangeArrowheads="1" noChangeShapeType="1" noTextEdit="1"/>
              </p:cNvSpPr>
              <p:nvPr/>
            </p:nvSpPr>
            <p:spPr>
              <a:xfrm>
                <a:off x="4627257" y="5926112"/>
                <a:ext cx="630942" cy="523220"/>
              </a:xfrm>
              <a:prstGeom prst="rect">
                <a:avLst/>
              </a:prstGeom>
              <a:blipFill rotWithShape="1">
                <a:blip r:embed="rId7"/>
                <a:stretch>
                  <a:fillRect/>
                </a:stretch>
              </a:blipFill>
            </p:spPr>
            <p:txBody>
              <a:bodyPr/>
              <a:lstStyle/>
              <a:p>
                <a:r>
                  <a:rPr lang="en-US">
                    <a:noFill/>
                  </a:rPr>
                  <a:t> </a:t>
                </a:r>
              </a:p>
            </p:txBody>
          </p:sp>
        </mc:Fallback>
      </mc:AlternateContent>
      <p:sp>
        <p:nvSpPr>
          <p:cNvPr id="1845267" name="TextBox 1845266"/>
          <p:cNvSpPr txBox="1"/>
          <p:nvPr/>
        </p:nvSpPr>
        <p:spPr>
          <a:xfrm>
            <a:off x="4370115" y="5913912"/>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AguaClara </a:t>
            </a:r>
            <a:r>
              <a:rPr lang="en-US" dirty="0"/>
              <a:t>Surface Water Treatment</a:t>
            </a:r>
          </a:p>
        </p:txBody>
      </p:sp>
      <p:sp>
        <p:nvSpPr>
          <p:cNvPr id="12291" name="Rectangle 3"/>
          <p:cNvSpPr>
            <a:spLocks noChangeArrowheads="1"/>
          </p:cNvSpPr>
          <p:nvPr/>
        </p:nvSpPr>
        <p:spPr bwMode="auto">
          <a:xfrm>
            <a:off x="1189337" y="24256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1189337" y="34550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smtClean="0">
                <a:latin typeface="Book Antiqua" pitchFamily="18" charset="0"/>
              </a:rPr>
              <a:t>Hydraulic </a:t>
            </a:r>
          </a:p>
          <a:p>
            <a:pPr algn="ctr"/>
            <a:r>
              <a:rPr lang="en-US" sz="1800" dirty="0" smtClean="0">
                <a:latin typeface="Book Antiqua" pitchFamily="18" charset="0"/>
              </a:rPr>
              <a:t>Flocculation</a:t>
            </a:r>
            <a:endParaRPr lang="en-US" sz="1800" dirty="0">
              <a:latin typeface="Book Antiqua" pitchFamily="18" charset="0"/>
            </a:endParaRPr>
          </a:p>
        </p:txBody>
      </p:sp>
      <p:sp>
        <p:nvSpPr>
          <p:cNvPr id="12294" name="Rectangle 6"/>
          <p:cNvSpPr>
            <a:spLocks noChangeArrowheads="1"/>
          </p:cNvSpPr>
          <p:nvPr/>
        </p:nvSpPr>
        <p:spPr bwMode="auto">
          <a:xfrm>
            <a:off x="2589512" y="55996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smtClean="0">
                <a:solidFill>
                  <a:schemeClr val="tx2"/>
                </a:solidFill>
                <a:latin typeface="Book Antiqua" pitchFamily="18" charset="0"/>
              </a:rPr>
              <a:t>Plate Settlers</a:t>
            </a:r>
            <a:endParaRPr lang="en-US" sz="2400" dirty="0">
              <a:solidFill>
                <a:schemeClr val="tx2"/>
              </a:solidFill>
              <a:latin typeface="Book Antiqua" pitchFamily="18" charset="0"/>
            </a:endParaRPr>
          </a:p>
        </p:txBody>
      </p:sp>
      <p:sp>
        <p:nvSpPr>
          <p:cNvPr id="12295" name="Rectangle 7"/>
          <p:cNvSpPr>
            <a:spLocks noChangeArrowheads="1"/>
          </p:cNvSpPr>
          <p:nvPr/>
        </p:nvSpPr>
        <p:spPr bwMode="auto">
          <a:xfrm>
            <a:off x="5676900" y="23479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smtClean="0">
                <a:latin typeface="Book Antiqua" pitchFamily="18" charset="0"/>
              </a:rPr>
              <a:t>Stacked Rapid</a:t>
            </a:r>
          </a:p>
          <a:p>
            <a:pPr algn="ctr"/>
            <a:r>
              <a:rPr lang="en-US" sz="2000" dirty="0" smtClean="0">
                <a:latin typeface="Book Antiqua" pitchFamily="18" charset="0"/>
              </a:rPr>
              <a:t> Sand Filtration</a:t>
            </a:r>
            <a:endParaRPr lang="en-US" sz="2000" dirty="0">
              <a:latin typeface="Book Antiqua" pitchFamily="18" charset="0"/>
            </a:endParaRPr>
          </a:p>
        </p:txBody>
      </p:sp>
      <p:sp>
        <p:nvSpPr>
          <p:cNvPr id="12297" name="Rectangle 9"/>
          <p:cNvSpPr>
            <a:spLocks noChangeArrowheads="1"/>
          </p:cNvSpPr>
          <p:nvPr/>
        </p:nvSpPr>
        <p:spPr bwMode="auto">
          <a:xfrm>
            <a:off x="5676899" y="37623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5685137" y="48498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182862" y="1881188"/>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1825925" y="2109788"/>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2313287" y="28257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2313287" y="49847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4837412" y="26241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6800849" y="29003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6800849" y="43148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6868" y="2892101"/>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1843398" y="3122934"/>
            <a:ext cx="469889" cy="332128"/>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5456537" y="30718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6047087" y="33004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2980037" y="29718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708325" y="63388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1516325" y="47958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7612276" y="29830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smtClean="0">
                <a:solidFill>
                  <a:schemeClr val="accent6">
                    <a:lumMod val="50000"/>
                  </a:schemeClr>
                </a:solidFill>
                <a:latin typeface="Book Antiqua" pitchFamily="18" charset="0"/>
              </a:rPr>
              <a:t>Backwash water</a:t>
            </a:r>
            <a:endParaRPr lang="en-US" sz="2000" dirty="0">
              <a:solidFill>
                <a:schemeClr val="accent6">
                  <a:lumMod val="50000"/>
                </a:schemeClr>
              </a:solidFill>
              <a:latin typeface="Book Antiqua" pitchFamily="18" charset="0"/>
            </a:endParaRPr>
          </a:p>
        </p:txBody>
      </p:sp>
      <p:cxnSp>
        <p:nvCxnSpPr>
          <p:cNvPr id="12316" name="AutoShape 28"/>
          <p:cNvCxnSpPr>
            <a:cxnSpLocks noChangeShapeType="1"/>
            <a:stCxn id="12295" idx="3"/>
            <a:endCxn id="12315" idx="0"/>
          </p:cNvCxnSpPr>
          <p:nvPr/>
        </p:nvCxnSpPr>
        <p:spPr bwMode="auto">
          <a:xfrm>
            <a:off x="7924800" y="26241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3437237" y="26257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1189337" y="44323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smtClean="0">
                <a:latin typeface="Book Antiqua" pitchFamily="18" charset="0"/>
              </a:rPr>
              <a:t>Floc Blanket</a:t>
            </a:r>
            <a:endParaRPr lang="en-US" sz="2400" dirty="0">
              <a:latin typeface="Book Antiqua" pitchFamily="18" charset="0"/>
            </a:endParaRPr>
          </a:p>
        </p:txBody>
      </p:sp>
      <p:cxnSp>
        <p:nvCxnSpPr>
          <p:cNvPr id="35" name="AutoShape 14"/>
          <p:cNvCxnSpPr>
            <a:cxnSpLocks noChangeShapeType="1"/>
            <a:stCxn id="12293" idx="2"/>
            <a:endCxn id="34" idx="0"/>
          </p:cNvCxnSpPr>
          <p:nvPr/>
        </p:nvCxnSpPr>
        <p:spPr bwMode="auto">
          <a:xfrm>
            <a:off x="2313287" y="40075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03500" y="55928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smtClean="0">
                <a:solidFill>
                  <a:schemeClr val="tx2"/>
                </a:solidFill>
                <a:latin typeface="Book Antiqua" pitchFamily="18" charset="0"/>
              </a:rPr>
              <a:t>Floc Hopper</a:t>
            </a:r>
            <a:endParaRPr lang="en-US" sz="2400" dirty="0">
              <a:solidFill>
                <a:schemeClr val="tx2"/>
              </a:solidFill>
              <a:latin typeface="Book Antiqua" pitchFamily="18" charset="0"/>
            </a:endParaRPr>
          </a:p>
        </p:txBody>
      </p:sp>
      <p:cxnSp>
        <p:nvCxnSpPr>
          <p:cNvPr id="74" name="AutoShape 29"/>
          <p:cNvCxnSpPr>
            <a:cxnSpLocks noChangeShapeType="1"/>
            <a:stCxn id="66" idx="2"/>
            <a:endCxn id="12313" idx="0"/>
          </p:cNvCxnSpPr>
          <p:nvPr/>
        </p:nvCxnSpPr>
        <p:spPr bwMode="auto">
          <a:xfrm rot="5400000">
            <a:off x="1230662" y="62420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spTree>
    <p:extLst>
      <p:ext uri="{BB962C8B-B14F-4D97-AF65-F5344CB8AC3E}">
        <p14:creationId xmlns:p14="http://schemas.microsoft.com/office/powerpoint/2010/main" val="2209652629"/>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6538" y="0"/>
            <a:ext cx="2797462"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1586" name="Rectangle 2"/>
          <p:cNvSpPr>
            <a:spLocks noGrp="1" noChangeArrowheads="1"/>
          </p:cNvSpPr>
          <p:nvPr>
            <p:ph type="title"/>
          </p:nvPr>
        </p:nvSpPr>
        <p:spPr>
          <a:xfrm>
            <a:off x="457200" y="228600"/>
            <a:ext cx="5201138" cy="1143000"/>
          </a:xfrm>
        </p:spPr>
        <p:txBody>
          <a:bodyPr/>
          <a:lstStyle/>
          <a:p>
            <a:pPr algn="l"/>
            <a:r>
              <a:rPr lang="en-US" sz="3200" dirty="0"/>
              <a:t>Floc blankets reduce settled water turbidity</a:t>
            </a:r>
          </a:p>
        </p:txBody>
      </p:sp>
      <p:sp>
        <p:nvSpPr>
          <p:cNvPr id="451587" name="Rectangle 3"/>
          <p:cNvSpPr>
            <a:spLocks noGrp="1" noChangeArrowheads="1"/>
          </p:cNvSpPr>
          <p:nvPr>
            <p:ph idx="1"/>
          </p:nvPr>
        </p:nvSpPr>
        <p:spPr/>
        <p:txBody>
          <a:bodyPr/>
          <a:lstStyle/>
          <a:p>
            <a:r>
              <a:rPr lang="en-US" dirty="0"/>
              <a:t>Research required to determine optimal </a:t>
            </a:r>
            <a:r>
              <a:rPr lang="en-US" dirty="0" err="1"/>
              <a:t>upflow</a:t>
            </a:r>
            <a:r>
              <a:rPr lang="en-US" dirty="0"/>
              <a:t> velocity</a:t>
            </a:r>
          </a:p>
          <a:p>
            <a:r>
              <a:rPr lang="en-US" dirty="0"/>
              <a:t>Floc blanket formation requires </a:t>
            </a:r>
          </a:p>
          <a:p>
            <a:pPr lvl="1"/>
            <a:r>
              <a:rPr lang="en-US" dirty="0"/>
              <a:t>All flocs be returned to the bottom of the sedimentation tank (plate settlers)</a:t>
            </a:r>
          </a:p>
          <a:p>
            <a:pPr lvl="1"/>
            <a:r>
              <a:rPr lang="en-US" dirty="0"/>
              <a:t>All settled flocs must be </a:t>
            </a:r>
            <a:r>
              <a:rPr lang="en-US" dirty="0" err="1"/>
              <a:t>resuspended</a:t>
            </a:r>
            <a:r>
              <a:rPr lang="en-US" dirty="0"/>
              <a:t> by incoming water (jet reverser)</a:t>
            </a:r>
          </a:p>
          <a:p>
            <a:r>
              <a:rPr lang="en-US" smtClean="0"/>
              <a:t>Floc </a:t>
            </a:r>
            <a:r>
              <a:rPr lang="en-US" dirty="0" smtClean="0"/>
              <a:t>blankets need flocculators AND plate settlers!</a:t>
            </a:r>
            <a:endParaRPr lang="en-US" dirty="0"/>
          </a:p>
          <a:p>
            <a:endParaRPr lang="en-US" dirty="0"/>
          </a:p>
        </p:txBody>
      </p:sp>
      <p:cxnSp>
        <p:nvCxnSpPr>
          <p:cNvPr id="7" name="Straight Arrow Connector 6"/>
          <p:cNvCxnSpPr/>
          <p:nvPr/>
        </p:nvCxnSpPr>
        <p:spPr bwMode="auto">
          <a:xfrm>
            <a:off x="5448928" y="608553"/>
            <a:ext cx="2339801" cy="175218"/>
          </a:xfrm>
          <a:prstGeom prst="straightConnector1">
            <a:avLst/>
          </a:prstGeom>
          <a:noFill/>
          <a:ln w="12700" cap="flat" cmpd="sng" algn="ctr">
            <a:solidFill>
              <a:schemeClr val="bg2"/>
            </a:solidFill>
            <a:prstDash val="solid"/>
            <a:round/>
            <a:headEnd type="none" w="lg" len="med"/>
            <a:tailEnd type="arrow"/>
          </a:ln>
          <a:effectLst/>
        </p:spPr>
      </p:cxn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Blanket Questions</a:t>
            </a:r>
          </a:p>
        </p:txBody>
      </p:sp>
      <p:sp>
        <p:nvSpPr>
          <p:cNvPr id="3" name="Content Placeholder 2"/>
          <p:cNvSpPr>
            <a:spLocks noGrp="1"/>
          </p:cNvSpPr>
          <p:nvPr>
            <p:ph idx="1"/>
          </p:nvPr>
        </p:nvSpPr>
        <p:spPr/>
        <p:txBody>
          <a:bodyPr/>
          <a:lstStyle/>
          <a:p>
            <a:r>
              <a:rPr lang="en-US" sz="2800" dirty="0"/>
              <a:t>How deep should it be? </a:t>
            </a:r>
            <a:r>
              <a:rPr lang="en-US" sz="2800" dirty="0" smtClean="0"/>
              <a:t>(at least a meter???)</a:t>
            </a:r>
          </a:p>
          <a:p>
            <a:r>
              <a:rPr lang="en-US" sz="2800" dirty="0" smtClean="0"/>
              <a:t>How </a:t>
            </a:r>
            <a:r>
              <a:rPr lang="en-US" sz="2800" dirty="0"/>
              <a:t>do you design for flow rate </a:t>
            </a:r>
            <a:r>
              <a:rPr lang="en-US" sz="2800" dirty="0" smtClean="0"/>
              <a:t>variability?</a:t>
            </a:r>
            <a:endParaRPr lang="en-US" sz="2800" dirty="0"/>
          </a:p>
          <a:p>
            <a:r>
              <a:rPr lang="en-US" sz="2800" dirty="0"/>
              <a:t>Can a settled floc blanket be </a:t>
            </a:r>
            <a:r>
              <a:rPr lang="en-US" sz="2800" dirty="0" err="1"/>
              <a:t>resuspended</a:t>
            </a:r>
            <a:r>
              <a:rPr lang="en-US" sz="2800" dirty="0"/>
              <a:t>? (yes, at least sometimes)</a:t>
            </a:r>
          </a:p>
          <a:p>
            <a:r>
              <a:rPr lang="en-US" sz="2800" dirty="0"/>
              <a:t>What is the optimal velocity of the incoming jet? (high velocity is better for </a:t>
            </a:r>
            <a:r>
              <a:rPr lang="en-US" sz="2800" dirty="0" err="1"/>
              <a:t>resuspension</a:t>
            </a:r>
            <a:r>
              <a:rPr lang="en-US" sz="2800" dirty="0"/>
              <a:t> and breaks more flocs)</a:t>
            </a:r>
          </a:p>
          <a:p>
            <a:r>
              <a:rPr lang="en-US" sz="2800" dirty="0"/>
              <a:t>How will the operator observe the floc blanket</a:t>
            </a:r>
            <a:r>
              <a:rPr lang="en-US" sz="2800" dirty="0" smtClean="0"/>
              <a:t>? (flashlight through the plate settlers… Can we do better?)</a:t>
            </a:r>
            <a:endParaRPr lang="en-US" sz="2800" dirty="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991986" cy="1143000"/>
          </a:xfrm>
        </p:spPr>
        <p:txBody>
          <a:bodyPr/>
          <a:lstStyle/>
          <a:p>
            <a:r>
              <a:rPr lang="en-US" dirty="0"/>
              <a:t>Floc Hopper Requirements</a:t>
            </a:r>
          </a:p>
        </p:txBody>
      </p:sp>
      <p:sp>
        <p:nvSpPr>
          <p:cNvPr id="3" name="Content Placeholder 2"/>
          <p:cNvSpPr>
            <a:spLocks noGrp="1"/>
          </p:cNvSpPr>
          <p:nvPr>
            <p:ph idx="1"/>
          </p:nvPr>
        </p:nvSpPr>
        <p:spPr/>
        <p:txBody>
          <a:bodyPr/>
          <a:lstStyle/>
          <a:p>
            <a:r>
              <a:rPr lang="en-US" sz="2800" dirty="0"/>
              <a:t>Control the depth of the floc blanket</a:t>
            </a:r>
          </a:p>
          <a:p>
            <a:r>
              <a:rPr lang="en-US" sz="2800" dirty="0"/>
              <a:t>Allow time for floc blanket overflow to concentrate (consolidate and dewater)</a:t>
            </a:r>
          </a:p>
          <a:p>
            <a:r>
              <a:rPr lang="en-US" sz="2800" dirty="0"/>
              <a:t>Floc blanket solids concentration decreases as coagulant dose increases (2 g/L is reasonable estimate)</a:t>
            </a:r>
          </a:p>
          <a:p>
            <a:r>
              <a:rPr lang="en-US" sz="2800" dirty="0"/>
              <a:t>Floc blanket flow into the floc hopper is a function of the mass flux of particles into the </a:t>
            </a:r>
            <a:r>
              <a:rPr lang="en-US" sz="2800" dirty="0" err="1"/>
              <a:t>sed</a:t>
            </a:r>
            <a:r>
              <a:rPr lang="en-US" sz="2800" dirty="0"/>
              <a:t> tank</a:t>
            </a:r>
          </a:p>
          <a:p>
            <a:r>
              <a:rPr lang="en-US" sz="2800" dirty="0"/>
              <a:t>We need to characterize the consolidation rate of the flocs to optimize the floc hopper design</a:t>
            </a:r>
          </a:p>
        </p:txBody>
      </p:sp>
      <p:cxnSp>
        <p:nvCxnSpPr>
          <p:cNvPr id="6" name="Straight Arrow Connector 5"/>
          <p:cNvCxnSpPr/>
          <p:nvPr/>
        </p:nvCxnSpPr>
        <p:spPr bwMode="auto">
          <a:xfrm>
            <a:off x="4686330" y="616688"/>
            <a:ext cx="1881962" cy="202019"/>
          </a:xfrm>
          <a:prstGeom prst="straightConnector1">
            <a:avLst/>
          </a:prstGeom>
          <a:noFill/>
          <a:ln w="12700" cap="flat" cmpd="sng" algn="ctr">
            <a:solidFill>
              <a:schemeClr val="bg2"/>
            </a:solidFill>
            <a:prstDash val="solid"/>
            <a:round/>
            <a:headEnd type="none" w="lg" len="med"/>
            <a:tailEnd type="arrow"/>
          </a:ln>
          <a:effectLst/>
        </p:spPr>
      </p:cxnSp>
      <p:pic>
        <p:nvPicPr>
          <p:cNvPr id="8" name="Picture 2" descr="http://designbeta.cee.cornell.edu/Designs/SedTank/6447/6Lps/SedTank_f.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5787563" y="69730"/>
            <a:ext cx="3327545" cy="1343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3600" dirty="0"/>
              <a:t>Self-cleaning, sludge-free sedimentation tank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205115"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72296" y="1524001"/>
            <a:ext cx="2876304" cy="5113428"/>
          </a:xfrm>
          <a:prstGeom prst="rect">
            <a:avLst/>
          </a:prstGeom>
        </p:spPr>
      </p:pic>
      <p:sp>
        <p:nvSpPr>
          <p:cNvPr id="6" name="Oval 5"/>
          <p:cNvSpPr/>
          <p:nvPr/>
        </p:nvSpPr>
        <p:spPr>
          <a:xfrm>
            <a:off x="1467096"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019800"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695696"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857341"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391275" cy="1143000"/>
          </a:xfrm>
        </p:spPr>
        <p:txBody>
          <a:bodyPr/>
          <a:lstStyle/>
          <a:p>
            <a:r>
              <a:rPr lang="en-US" dirty="0"/>
              <a:t>Consolidation Questions</a:t>
            </a:r>
          </a:p>
        </p:txBody>
      </p:sp>
      <p:sp>
        <p:nvSpPr>
          <p:cNvPr id="3" name="Content Placeholder 2"/>
          <p:cNvSpPr>
            <a:spLocks noGrp="1"/>
          </p:cNvSpPr>
          <p:nvPr>
            <p:ph idx="1"/>
          </p:nvPr>
        </p:nvSpPr>
        <p:spPr/>
        <p:txBody>
          <a:bodyPr/>
          <a:lstStyle/>
          <a:p>
            <a:r>
              <a:rPr lang="en-US" sz="2800" dirty="0"/>
              <a:t>AguaClara built our first successful floc hoppers at </a:t>
            </a:r>
            <a:r>
              <a:rPr lang="en-US" sz="2800" dirty="0" err="1"/>
              <a:t>Atima</a:t>
            </a:r>
            <a:r>
              <a:rPr lang="en-US" sz="2800" dirty="0"/>
              <a:t> in Honduras. We have much to learn about this design. (and they work!!!!)</a:t>
            </a:r>
          </a:p>
          <a:p>
            <a:r>
              <a:rPr lang="en-US" sz="2800" dirty="0"/>
              <a:t>Floc consolidation in the floc hopper results in less water waste from the sedimentation tank.</a:t>
            </a:r>
          </a:p>
          <a:p>
            <a:r>
              <a:rPr lang="en-US" sz="2800" dirty="0"/>
              <a:t>Zero sludge </a:t>
            </a:r>
            <a:r>
              <a:rPr lang="en-US" sz="2800" dirty="0" err="1"/>
              <a:t>sed</a:t>
            </a:r>
            <a:r>
              <a:rPr lang="en-US" sz="2800" dirty="0"/>
              <a:t> tank design reduces need to clean sedimentation tank</a:t>
            </a:r>
          </a:p>
          <a:p>
            <a:r>
              <a:rPr lang="en-US" sz="2800" dirty="0"/>
              <a:t>We don’t yet have a method to guide the operation of the floc hopper. How will the operator know if the floc hopper valve should be opened further?</a:t>
            </a:r>
          </a:p>
          <a:p>
            <a:endParaRPr lang="en-US" sz="2800" dirty="0"/>
          </a:p>
          <a:p>
            <a:endParaRPr lang="en-US" sz="2800" dirty="0"/>
          </a:p>
        </p:txBody>
      </p:sp>
      <p:pic>
        <p:nvPicPr>
          <p:cNvPr id="5" name="Picture 4" descr="https://lh3.googleusercontent.com/-mj6AmygcQko/ViVMqRbb7uI/AAAAAAAFlck/RrI5pyJZyvM/s912-Ic42/DSC0613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6924675" y="5497"/>
            <a:ext cx="2219325" cy="14288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Next unit process – Need to capture flocculator flocs that escape floc blanket</a:t>
            </a:r>
            <a:endParaRPr lang="en-US" sz="3600" dirty="0"/>
          </a:p>
        </p:txBody>
      </p:sp>
      <p:sp>
        <p:nvSpPr>
          <p:cNvPr id="3" name="Content Placeholder 2"/>
          <p:cNvSpPr>
            <a:spLocks noGrp="1"/>
          </p:cNvSpPr>
          <p:nvPr>
            <p:ph idx="1"/>
          </p:nvPr>
        </p:nvSpPr>
        <p:spPr/>
        <p:txBody>
          <a:bodyPr/>
          <a:lstStyle/>
          <a:p>
            <a:r>
              <a:rPr lang="en-US" dirty="0" smtClean="0"/>
              <a:t>We currently use plate settlers because that is what everyone else uses. </a:t>
            </a:r>
          </a:p>
          <a:p>
            <a:endParaRPr lang="en-US" dirty="0"/>
          </a:p>
        </p:txBody>
      </p:sp>
    </p:spTree>
    <p:extLst>
      <p:ext uri="{BB962C8B-B14F-4D97-AF65-F5344CB8AC3E}">
        <p14:creationId xmlns:p14="http://schemas.microsoft.com/office/powerpoint/2010/main" val="170043023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C41F3AD4-404E-4734-A1F5-BBD5302759C5}"/>
              </a:ext>
            </a:extLst>
          </p:cNvPr>
          <p:cNvPicPr>
            <a:picLocks noChangeAspect="1"/>
          </p:cNvPicPr>
          <p:nvPr>
            <p:custDataLst>
              <p:tags r:id="rId1"/>
            </p:custDataLst>
          </p:nvPr>
        </p:nvPicPr>
        <p:blipFill>
          <a:blip r:embed="rId15" cstate="print">
            <a:extLst>
              <a:ext uri="{28A0092B-C50C-407E-A947-70E740481C1C}">
                <a14:useLocalDpi xmlns:a14="http://schemas.microsoft.com/office/drawing/2010/main" val="0"/>
              </a:ext>
            </a:extLst>
          </a:blip>
          <a:stretch>
            <a:fillRect/>
          </a:stretch>
        </p:blipFill>
        <p:spPr>
          <a:xfrm>
            <a:off x="4922172" y="1529998"/>
            <a:ext cx="3990856" cy="3868952"/>
          </a:xfrm>
          <a:prstGeom prst="rect">
            <a:avLst/>
          </a:prstGeom>
        </p:spPr>
      </p:pic>
      <p:sp>
        <p:nvSpPr>
          <p:cNvPr id="17410" name="Text Box 2"/>
          <p:cNvSpPr txBox="1">
            <a:spLocks noChangeArrowheads="1"/>
          </p:cNvSpPr>
          <p:nvPr/>
        </p:nvSpPr>
        <p:spPr bwMode="auto">
          <a:xfrm>
            <a:off x="6928718" y="1603371"/>
            <a:ext cx="1316038" cy="457200"/>
          </a:xfrm>
          <a:prstGeom prst="rect">
            <a:avLst/>
          </a:prstGeom>
          <a:noFill/>
          <a:ln w="12700">
            <a:noFill/>
            <a:miter lim="800000"/>
            <a:headEnd type="none" w="lg" len="med"/>
            <a:tailEnd type="none" w="lg" len="med"/>
          </a:ln>
          <a:effectLst/>
        </p:spPr>
        <p:txBody>
          <a:bodyPr wrap="none">
            <a:spAutoFit/>
          </a:bodyPr>
          <a:lstStyle/>
          <a:p>
            <a:r>
              <a:rPr lang="en-US" sz="2400">
                <a:solidFill>
                  <a:schemeClr val="folHlink"/>
                </a:solidFill>
              </a:rPr>
              <a:t>projected</a:t>
            </a:r>
          </a:p>
        </p:txBody>
      </p:sp>
      <p:sp>
        <p:nvSpPr>
          <p:cNvPr id="17411" name="Rectangle 3"/>
          <p:cNvSpPr>
            <a:spLocks noGrp="1" noChangeArrowheads="1"/>
          </p:cNvSpPr>
          <p:nvPr>
            <p:ph type="title"/>
          </p:nvPr>
        </p:nvSpPr>
        <p:spPr>
          <a:noFill/>
          <a:ln/>
          <a:effectLst/>
        </p:spPr>
        <p:txBody>
          <a:bodyPr lIns="90488" tIns="44450" rIns="90488" bIns="44450" anchor="b"/>
          <a:lstStyle/>
          <a:p>
            <a:r>
              <a:rPr lang="en-US" dirty="0"/>
              <a:t>Sedimentation:</a:t>
            </a:r>
            <a:br>
              <a:rPr lang="en-US" dirty="0"/>
            </a:br>
            <a:r>
              <a:rPr lang="en-US" dirty="0"/>
              <a:t>Particle Terminal Fall Velocity</a:t>
            </a:r>
          </a:p>
        </p:txBody>
      </p:sp>
      <p:sp>
        <p:nvSpPr>
          <p:cNvPr id="17412" name="Oval 4"/>
          <p:cNvSpPr>
            <a:spLocks noChangeArrowheads="1"/>
          </p:cNvSpPr>
          <p:nvPr/>
        </p:nvSpPr>
        <p:spPr bwMode="auto">
          <a:xfrm>
            <a:off x="3581400" y="3494088"/>
            <a:ext cx="828675" cy="760412"/>
          </a:xfrm>
          <a:prstGeom prst="ellipse">
            <a:avLst/>
          </a:prstGeom>
          <a:solidFill>
            <a:srgbClr val="975737"/>
          </a:solidFill>
          <a:ln w="12700">
            <a:solidFill>
              <a:srgbClr val="975737"/>
            </a:solidFill>
            <a:round/>
            <a:headEnd/>
            <a:tailEnd/>
          </a:ln>
          <a:effectLst/>
        </p:spPr>
        <p:txBody>
          <a:bodyPr wrap="none" anchor="ctr"/>
          <a:lstStyle/>
          <a:p>
            <a:endParaRPr lang="en-US"/>
          </a:p>
        </p:txBody>
      </p:sp>
      <p:sp>
        <p:nvSpPr>
          <p:cNvPr id="17413" name="Line 5"/>
          <p:cNvSpPr>
            <a:spLocks noChangeShapeType="1"/>
          </p:cNvSpPr>
          <p:nvPr/>
        </p:nvSpPr>
        <p:spPr bwMode="auto">
          <a:xfrm flipV="1">
            <a:off x="3995738" y="3162300"/>
            <a:ext cx="0" cy="3508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14" name="Line 6"/>
          <p:cNvSpPr>
            <a:spLocks noChangeShapeType="1"/>
          </p:cNvSpPr>
          <p:nvPr/>
        </p:nvSpPr>
        <p:spPr bwMode="auto">
          <a:xfrm>
            <a:off x="3995738" y="4284663"/>
            <a:ext cx="0" cy="1049337"/>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1" name="Line 13"/>
          <p:cNvSpPr>
            <a:spLocks noChangeShapeType="1"/>
          </p:cNvSpPr>
          <p:nvPr/>
        </p:nvSpPr>
        <p:spPr bwMode="auto">
          <a:xfrm flipV="1">
            <a:off x="4122738" y="2794000"/>
            <a:ext cx="0" cy="706438"/>
          </a:xfrm>
          <a:prstGeom prst="line">
            <a:avLst/>
          </a:prstGeom>
          <a:noFill/>
          <a:ln w="38100">
            <a:solidFill>
              <a:schemeClr val="tx1"/>
            </a:solidFill>
            <a:round/>
            <a:headEnd/>
            <a:tailEnd type="triangle" w="med" len="med"/>
          </a:ln>
          <a:effectLst/>
        </p:spPr>
        <p:txBody>
          <a:bodyPr wrap="none" anchor="ctr"/>
          <a:lstStyle/>
          <a:p>
            <a:endParaRPr lang="en-US"/>
          </a:p>
        </p:txBody>
      </p:sp>
      <p:sp>
        <p:nvSpPr>
          <p:cNvPr id="17427" name="Line 19 1"/>
          <p:cNvSpPr>
            <a:spLocks noChangeShapeType="1"/>
          </p:cNvSpPr>
          <p:nvPr/>
        </p:nvSpPr>
        <p:spPr bwMode="auto">
          <a:xfrm>
            <a:off x="203200" y="3060700"/>
            <a:ext cx="1981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28" name="Text Box 20"/>
          <p:cNvSpPr txBox="1">
            <a:spLocks noChangeArrowheads="1"/>
          </p:cNvSpPr>
          <p:nvPr/>
        </p:nvSpPr>
        <p:spPr bwMode="auto">
          <a:xfrm>
            <a:off x="3171825" y="1995488"/>
            <a:ext cx="1668463" cy="396875"/>
          </a:xfrm>
          <a:prstGeom prst="rect">
            <a:avLst/>
          </a:prstGeom>
          <a:noFill/>
          <a:ln w="12700">
            <a:noFill/>
            <a:miter lim="800000"/>
            <a:headEnd type="none" w="lg" len="med"/>
            <a:tailEnd type="none" w="lg" len="med"/>
          </a:ln>
          <a:effectLst/>
        </p:spPr>
        <p:txBody>
          <a:bodyPr wrap="none">
            <a:spAutoFit/>
          </a:bodyPr>
          <a:lstStyle/>
          <a:p>
            <a:r>
              <a:rPr lang="en-US" sz="2000" dirty="0"/>
              <a:t>Identify forces</a:t>
            </a:r>
          </a:p>
        </p:txBody>
      </p:sp>
      <p:sp>
        <p:nvSpPr>
          <p:cNvPr id="17429" name="Line 21"/>
          <p:cNvSpPr>
            <a:spLocks noChangeShapeType="1"/>
          </p:cNvSpPr>
          <p:nvPr/>
        </p:nvSpPr>
        <p:spPr bwMode="auto">
          <a:xfrm>
            <a:off x="4038600" y="2743200"/>
            <a:ext cx="279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dirty="0"/>
          </a:p>
        </p:txBody>
      </p:sp>
      <p:sp>
        <p:nvSpPr>
          <p:cNvPr id="17430" name="Line 22"/>
          <p:cNvSpPr>
            <a:spLocks noChangeShapeType="1"/>
          </p:cNvSpPr>
          <p:nvPr/>
        </p:nvSpPr>
        <p:spPr bwMode="auto">
          <a:xfrm>
            <a:off x="3505200" y="3403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1" name="Line 23"/>
          <p:cNvSpPr>
            <a:spLocks noChangeShapeType="1"/>
          </p:cNvSpPr>
          <p:nvPr/>
        </p:nvSpPr>
        <p:spPr bwMode="auto">
          <a:xfrm>
            <a:off x="3835400" y="5816600"/>
            <a:ext cx="304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432" name="Line 24"/>
          <p:cNvSpPr>
            <a:spLocks noChangeShapeType="1"/>
          </p:cNvSpPr>
          <p:nvPr/>
        </p:nvSpPr>
        <p:spPr bwMode="auto">
          <a:xfrm>
            <a:off x="6995393" y="1955796"/>
            <a:ext cx="11938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Picture 1"/>
          <p:cNvPicPr>
            <a:picLocks noChangeAspect="1"/>
          </p:cNvPicPr>
          <p:nvPr>
            <p:custDataLst>
              <p:tags r:id="rId2"/>
            </p:custDataLst>
          </p:nvPr>
        </p:nvPicPr>
        <p:blipFill>
          <a:blip r:embed="rId16" cstate="print">
            <a:extLst>
              <a:ext uri="{28A0092B-C50C-407E-A947-70E740481C1C}">
                <a14:useLocalDpi xmlns:a14="http://schemas.microsoft.com/office/drawing/2010/main" val="0"/>
              </a:ext>
            </a:extLst>
          </a:blip>
          <a:stretch>
            <a:fillRect/>
          </a:stretch>
        </p:blipFill>
        <p:spPr>
          <a:xfrm>
            <a:off x="552642" y="2132013"/>
            <a:ext cx="1276952" cy="355048"/>
          </a:xfrm>
          <a:prstGeom prst="rect">
            <a:avLst/>
          </a:prstGeom>
        </p:spPr>
      </p:pic>
      <p:pic>
        <p:nvPicPr>
          <p:cNvPr id="5" name="Picture 4"/>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60210" y="3650182"/>
            <a:ext cx="513524" cy="178286"/>
          </a:xfrm>
          <a:prstGeom prst="rect">
            <a:avLst/>
          </a:prstGeom>
        </p:spPr>
      </p:pic>
      <p:sp>
        <p:nvSpPr>
          <p:cNvPr id="32" name="Line 19 2 1">
            <a:extLst>
              <a:ext uri="{FF2B5EF4-FFF2-40B4-BE49-F238E27FC236}">
                <a16:creationId xmlns:a16="http://schemas.microsoft.com/office/drawing/2014/main" id="{9ABF5856-6578-4020-96A8-F9BD6AA2D5FC}"/>
              </a:ext>
            </a:extLst>
          </p:cNvPr>
          <p:cNvSpPr>
            <a:spLocks noChangeShapeType="1"/>
          </p:cNvSpPr>
          <p:nvPr/>
        </p:nvSpPr>
        <p:spPr bwMode="auto">
          <a:xfrm>
            <a:off x="807821" y="392906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4" name="Picture 3"/>
          <p:cNvPicPr>
            <a:picLocks noChangeAspect="1"/>
          </p:cNvPicPr>
          <p:nvPr>
            <p:custDataLst>
              <p:tags r:id="rId4"/>
            </p:custDataLst>
          </p:nvPr>
        </p:nvPicPr>
        <p:blipFill>
          <a:blip r:embed="rId18"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39448" y="3637022"/>
            <a:ext cx="1244952" cy="227047"/>
          </a:xfrm>
          <a:prstGeom prst="rect">
            <a:avLst/>
          </a:prstGeom>
        </p:spPr>
      </p:pic>
      <p:pic>
        <p:nvPicPr>
          <p:cNvPr id="3" name="Picture 2"/>
          <p:cNvPicPr>
            <a:picLocks noChangeAspect="1"/>
          </p:cNvPicPr>
          <p:nvPr>
            <p:custDataLst>
              <p:tags r:id="rId5"/>
            </p:custDataLst>
          </p:nvPr>
        </p:nvPicPr>
        <p:blipFill>
          <a:blip r:embed="rId1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69158" y="2769929"/>
            <a:ext cx="1881905" cy="211810"/>
          </a:xfrm>
          <a:prstGeom prst="rect">
            <a:avLst/>
          </a:prstGeom>
          <a:ln>
            <a:noFill/>
          </a:ln>
        </p:spPr>
      </p:pic>
      <p:pic>
        <p:nvPicPr>
          <p:cNvPr id="6" name="Picture 5"/>
          <p:cNvPicPr>
            <a:picLocks noChangeAspect="1"/>
          </p:cNvPicPr>
          <p:nvPr>
            <p:custDataLst>
              <p:tags r:id="rId6"/>
            </p:custDataLst>
          </p:nvPr>
        </p:nvPicPr>
        <p:blipFill>
          <a:blip r:embed="rId20" cstate="print">
            <a:extLst>
              <a:ext uri="{28A0092B-C50C-407E-A947-70E740481C1C}">
                <a14:useLocalDpi xmlns:a14="http://schemas.microsoft.com/office/drawing/2010/main" val="0"/>
              </a:ext>
            </a:extLst>
          </a:blip>
          <a:stretch>
            <a:fillRect/>
          </a:stretch>
        </p:blipFill>
        <p:spPr>
          <a:xfrm>
            <a:off x="203200" y="4670840"/>
            <a:ext cx="508952" cy="211810"/>
          </a:xfrm>
          <a:prstGeom prst="rect">
            <a:avLst/>
          </a:prstGeom>
        </p:spPr>
      </p:pic>
      <p:pic>
        <p:nvPicPr>
          <p:cNvPr id="8" name="Picture 7"/>
          <p:cNvPicPr>
            <a:picLocks noChangeAspect="1"/>
          </p:cNvPicPr>
          <p:nvPr>
            <p:custDataLst>
              <p:tags r:id="rId7"/>
            </p:custDataLst>
          </p:nvPr>
        </p:nvPicPr>
        <p:blipFill>
          <a:blip r:embed="rId21" cstate="print">
            <a:extLst>
              <a:ext uri="{28A0092B-C50C-407E-A947-70E740481C1C}">
                <a14:useLocalDpi xmlns:a14="http://schemas.microsoft.com/office/drawing/2010/main" val="0"/>
              </a:ext>
            </a:extLst>
          </a:blip>
          <a:stretch>
            <a:fillRect/>
          </a:stretch>
        </p:blipFill>
        <p:spPr>
          <a:xfrm>
            <a:off x="939448" y="4634846"/>
            <a:ext cx="1258667" cy="234666"/>
          </a:xfrm>
          <a:prstGeom prst="rect">
            <a:avLst/>
          </a:prstGeom>
        </p:spPr>
      </p:pic>
      <p:sp>
        <p:nvSpPr>
          <p:cNvPr id="53" name="Line 19 2 2">
            <a:extLst>
              <a:ext uri="{FF2B5EF4-FFF2-40B4-BE49-F238E27FC236}">
                <a16:creationId xmlns:a16="http://schemas.microsoft.com/office/drawing/2014/main" id="{2EE43949-B01E-4AFD-87E1-660983BBB1B7}"/>
              </a:ext>
            </a:extLst>
          </p:cNvPr>
          <p:cNvSpPr>
            <a:spLocks noChangeShapeType="1"/>
          </p:cNvSpPr>
          <p:nvPr/>
        </p:nvSpPr>
        <p:spPr bwMode="auto">
          <a:xfrm>
            <a:off x="867712" y="4913823"/>
            <a:ext cx="1388424"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pic>
        <p:nvPicPr>
          <p:cNvPr id="15" name="Picture 14"/>
          <p:cNvPicPr>
            <a:picLocks noChangeAspect="1"/>
          </p:cNvPicPr>
          <p:nvPr>
            <p:custDataLst>
              <p:tags r:id="rId8"/>
            </p:custDataLst>
          </p:nvPr>
        </p:nvPicPr>
        <p:blipFill>
          <a:blip r:embed="rId22" cstate="print">
            <a:extLst>
              <a:ext uri="{28A0092B-C50C-407E-A947-70E740481C1C}">
                <a14:useLocalDpi xmlns:a14="http://schemas.microsoft.com/office/drawing/2010/main" val="0"/>
              </a:ext>
            </a:extLst>
          </a:blip>
          <a:stretch>
            <a:fillRect/>
          </a:stretch>
        </p:blipFill>
        <p:spPr>
          <a:xfrm>
            <a:off x="250985" y="5378168"/>
            <a:ext cx="2428952" cy="554666"/>
          </a:xfrm>
          <a:prstGeom prst="rect">
            <a:avLst/>
          </a:prstGeom>
        </p:spPr>
      </p:pic>
      <p:pic>
        <p:nvPicPr>
          <p:cNvPr id="7" name="Picture 6"/>
          <p:cNvPicPr>
            <a:picLocks noChangeAspect="1"/>
          </p:cNvPicPr>
          <p:nvPr>
            <p:custDataLst>
              <p:tags r:id="rId9"/>
            </p:custDataLst>
          </p:nvPr>
        </p:nvPicPr>
        <p:blipFill>
          <a:blip r:embed="rId23" cstate="print">
            <a:extLst>
              <a:ext uri="{28A0092B-C50C-407E-A947-70E740481C1C}">
                <a14:useLocalDpi xmlns:a14="http://schemas.microsoft.com/office/drawing/2010/main" val="0"/>
              </a:ext>
            </a:extLst>
          </a:blip>
          <a:stretch>
            <a:fillRect/>
          </a:stretch>
        </p:blipFill>
        <p:spPr>
          <a:xfrm>
            <a:off x="4922172" y="5674952"/>
            <a:ext cx="3597716" cy="881724"/>
          </a:xfrm>
          <a:prstGeom prst="rect">
            <a:avLst/>
          </a:prstGeom>
        </p:spPr>
      </p:pic>
      <p:pic>
        <p:nvPicPr>
          <p:cNvPr id="10" name="Picture 9"/>
          <p:cNvPicPr>
            <a:picLocks noChangeAspect="1"/>
          </p:cNvPicPr>
          <p:nvPr>
            <p:custDataLst>
              <p:tags r:id="rId10"/>
            </p:custDataLst>
          </p:nvPr>
        </p:nvPicPr>
        <p:blipFill>
          <a:blip r:embed="rId2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38600" y="2450091"/>
            <a:ext cx="237714" cy="211810"/>
          </a:xfrm>
          <a:prstGeom prst="rect">
            <a:avLst/>
          </a:prstGeom>
        </p:spPr>
      </p:pic>
      <p:pic>
        <p:nvPicPr>
          <p:cNvPr id="11" name="Picture 10"/>
          <p:cNvPicPr>
            <a:picLocks noChangeAspect="1"/>
          </p:cNvPicPr>
          <p:nvPr>
            <p:custDataLst>
              <p:tags r:id="rId11"/>
            </p:custDataLst>
          </p:nvPr>
        </p:nvPicPr>
        <p:blipFill>
          <a:blip r:embed="rId2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518869" y="3092451"/>
            <a:ext cx="256000" cy="211810"/>
          </a:xfrm>
          <a:prstGeom prst="rect">
            <a:avLst/>
          </a:prstGeom>
        </p:spPr>
      </p:pic>
      <p:pic>
        <p:nvPicPr>
          <p:cNvPr id="12" name="Picture 11"/>
          <p:cNvPicPr>
            <a:picLocks noChangeAspect="1"/>
          </p:cNvPicPr>
          <p:nvPr>
            <p:custDataLst>
              <p:tags r:id="rId12"/>
            </p:custDataLst>
          </p:nvPr>
        </p:nvPicPr>
        <p:blipFill>
          <a:blip r:embed="rId2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62086" y="5515425"/>
            <a:ext cx="251428" cy="17828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741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 grpId="0" build="p" autoUpdateAnimBg="0"/>
      <p:bldP spid="17428" grpId="0" build="p"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4" name="Line 8"/>
          <p:cNvSpPr>
            <a:spLocks noChangeShapeType="1"/>
          </p:cNvSpPr>
          <p:nvPr/>
        </p:nvSpPr>
        <p:spPr bwMode="auto">
          <a:xfrm>
            <a:off x="6736624" y="4597400"/>
            <a:ext cx="0" cy="2260600"/>
          </a:xfrm>
          <a:prstGeom prst="line">
            <a:avLst/>
          </a:prstGeom>
          <a:noFill/>
          <a:ln w="57150">
            <a:solidFill>
              <a:schemeClr val="tx1"/>
            </a:solidFill>
            <a:round/>
            <a:headEnd type="none" w="lg" len="med"/>
            <a:tailEnd type="none" w="lg" len="med"/>
          </a:ln>
          <a:effectLst/>
        </p:spPr>
        <p:txBody>
          <a:bodyPr wrap="none" anchor="ctr">
            <a:spAutoFit/>
          </a:bodyPr>
          <a:lstStyle/>
          <a:p>
            <a:endParaRPr lang="en-US">
              <a:latin typeface="+mn-lt"/>
            </a:endParaRPr>
          </a:p>
        </p:txBody>
      </p:sp>
      <p:sp>
        <p:nvSpPr>
          <p:cNvPr id="7" name="Rectangle 6"/>
          <p:cNvSpPr/>
          <p:nvPr/>
        </p:nvSpPr>
        <p:spPr bwMode="auto">
          <a:xfrm rot="18957155">
            <a:off x="6566170" y="5415710"/>
            <a:ext cx="515566" cy="246609"/>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graphicFrame>
        <p:nvGraphicFramePr>
          <p:cNvPr id="19469" name="Object 13"/>
          <p:cNvGraphicFramePr>
            <a:graphicFrameLocks noChangeAspect="1"/>
          </p:cNvGraphicFramePr>
          <p:nvPr>
            <p:extLst>
              <p:ext uri="{D42A27DB-BD31-4B8C-83A1-F6EECF244321}">
                <p14:modId xmlns:p14="http://schemas.microsoft.com/office/powerpoint/2010/main" val="3771272179"/>
              </p:ext>
            </p:extLst>
          </p:nvPr>
        </p:nvGraphicFramePr>
        <p:xfrm>
          <a:off x="447675" y="2178874"/>
          <a:ext cx="8797925" cy="4743450"/>
        </p:xfrm>
        <a:graphic>
          <a:graphicData uri="http://schemas.openxmlformats.org/presentationml/2006/ole">
            <mc:AlternateContent xmlns:mc="http://schemas.openxmlformats.org/markup-compatibility/2006">
              <mc:Choice xmlns:v="urn:schemas-microsoft-com:vml" Requires="v">
                <p:oleObj spid="_x0000_s1830092" name="Worksheet" r:id="rId8" imgW="8389514" imgH="4549306" progId="Excel.Sheet.8">
                  <p:embed followColorScheme="full"/>
                </p:oleObj>
              </mc:Choice>
              <mc:Fallback>
                <p:oleObj name="Worksheet" r:id="rId8" imgW="8389514" imgH="4549306" progId="Excel.Sheet.8">
                  <p:embed followColorScheme="full"/>
                  <p:pic>
                    <p:nvPicPr>
                      <p:cNvPr id="0" name="Picture 13"/>
                      <p:cNvPicPr>
                        <a:picLocks noChangeAspect="1" noChangeArrowheads="1"/>
                      </p:cNvPicPr>
                      <p:nvPr/>
                    </p:nvPicPr>
                    <p:blipFill>
                      <a:blip r:embed="rId9"/>
                      <a:srcRect/>
                      <a:stretch>
                        <a:fillRect/>
                      </a:stretch>
                    </p:blipFill>
                    <p:spPr bwMode="auto">
                      <a:xfrm>
                        <a:off x="447675" y="2178874"/>
                        <a:ext cx="8797925" cy="4743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458" name="Rectangle 2"/>
          <p:cNvSpPr>
            <a:spLocks noGrp="1" noChangeArrowheads="1"/>
          </p:cNvSpPr>
          <p:nvPr>
            <p:ph type="title"/>
          </p:nvPr>
        </p:nvSpPr>
        <p:spPr>
          <a:effectLst/>
        </p:spPr>
        <p:txBody>
          <a:bodyPr/>
          <a:lstStyle/>
          <a:p>
            <a:r>
              <a:rPr lang="en-US">
                <a:latin typeface="+mn-lt"/>
              </a:rPr>
              <a:t>Drag Coefficient on a Sphere </a:t>
            </a:r>
          </a:p>
        </p:txBody>
      </p:sp>
      <p:sp>
        <p:nvSpPr>
          <p:cNvPr id="19459" name="Text Box 3"/>
          <p:cNvSpPr txBox="1">
            <a:spLocks noChangeArrowheads="1"/>
          </p:cNvSpPr>
          <p:nvPr/>
        </p:nvSpPr>
        <p:spPr bwMode="auto">
          <a:xfrm>
            <a:off x="1515414" y="6311821"/>
            <a:ext cx="112060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laminar</a:t>
            </a:r>
          </a:p>
        </p:txBody>
      </p:sp>
      <p:sp>
        <p:nvSpPr>
          <p:cNvPr id="19461" name="Text Box 5"/>
          <p:cNvSpPr txBox="1">
            <a:spLocks noChangeArrowheads="1"/>
          </p:cNvSpPr>
          <p:nvPr/>
        </p:nvSpPr>
        <p:spPr bwMode="auto">
          <a:xfrm>
            <a:off x="4210470" y="6311821"/>
            <a:ext cx="1360917"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a:t>
            </a:r>
          </a:p>
        </p:txBody>
      </p:sp>
      <p:sp>
        <p:nvSpPr>
          <p:cNvPr id="19462" name="Text Box 6"/>
          <p:cNvSpPr txBox="1">
            <a:spLocks noChangeArrowheads="1"/>
          </p:cNvSpPr>
          <p:nvPr/>
        </p:nvSpPr>
        <p:spPr bwMode="auto">
          <a:xfrm>
            <a:off x="6718039" y="6311821"/>
            <a:ext cx="2342288" cy="400110"/>
          </a:xfrm>
          <a:prstGeom prst="rect">
            <a:avLst/>
          </a:prstGeom>
          <a:noFill/>
          <a:ln w="12700">
            <a:noFill/>
            <a:miter lim="800000"/>
            <a:headEnd type="none" w="lg" len="med"/>
            <a:tailEnd type="none" w="lg" len="med"/>
          </a:ln>
          <a:effectLst/>
        </p:spPr>
        <p:txBody>
          <a:bodyPr wrap="square">
            <a:spAutoFit/>
          </a:bodyPr>
          <a:lstStyle/>
          <a:p>
            <a:r>
              <a:rPr lang="en-US" sz="2000" dirty="0">
                <a:solidFill>
                  <a:schemeClr val="folHlink"/>
                </a:solidFill>
                <a:latin typeface="+mn-lt"/>
              </a:rPr>
              <a:t>turbulent boundary</a:t>
            </a:r>
          </a:p>
        </p:txBody>
      </p:sp>
      <p:sp>
        <p:nvSpPr>
          <p:cNvPr id="19463" name="Line 7"/>
          <p:cNvSpPr>
            <a:spLocks noChangeShapeType="1"/>
          </p:cNvSpPr>
          <p:nvPr/>
        </p:nvSpPr>
        <p:spPr bwMode="auto">
          <a:xfrm>
            <a:off x="3079024" y="1631950"/>
            <a:ext cx="0" cy="5226050"/>
          </a:xfrm>
          <a:prstGeom prst="line">
            <a:avLst/>
          </a:prstGeom>
          <a:noFill/>
          <a:ln w="57150">
            <a:solidFill>
              <a:schemeClr val="tx1"/>
            </a:solidFill>
            <a:round/>
            <a:headEnd type="none" w="lg" len="med"/>
            <a:tailEnd type="none" w="lg" len="med"/>
          </a:ln>
          <a:effectLst/>
        </p:spPr>
        <p:txBody>
          <a:bodyPr anchor="ctr">
            <a:spAutoFit/>
          </a:bodyPr>
          <a:lstStyle/>
          <a:p>
            <a:endParaRPr lang="en-US">
              <a:latin typeface="+mn-lt"/>
            </a:endParaRPr>
          </a:p>
        </p:txBody>
      </p:sp>
      <p:sp>
        <p:nvSpPr>
          <p:cNvPr id="19470" name="Comment 14"/>
          <p:cNvSpPr>
            <a:spLocks noChangeArrowheads="1"/>
          </p:cNvSpPr>
          <p:nvPr/>
        </p:nvSpPr>
        <p:spPr bwMode="auto">
          <a:xfrm>
            <a:off x="2079077" y="3745732"/>
            <a:ext cx="903110" cy="707886"/>
          </a:xfrm>
          <a:prstGeom prst="rect">
            <a:avLst/>
          </a:prstGeom>
          <a:solidFill>
            <a:schemeClr val="bg1"/>
          </a:solidFill>
          <a:ln w="12700">
            <a:noFill/>
            <a:miter lim="800000"/>
            <a:headEnd type="none" w="sm" len="sm"/>
            <a:tailEnd type="none" w="sm" len="sm"/>
          </a:ln>
          <a:effectLst/>
        </p:spPr>
        <p:txBody>
          <a:bodyPr wrap="square">
            <a:spAutoFit/>
          </a:bodyPr>
          <a:lstStyle/>
          <a:p>
            <a:pPr algn="ctr">
              <a:buClr>
                <a:schemeClr val="hlink"/>
              </a:buClr>
              <a:buFont typeface="Monotype Sorts" pitchFamily="2" charset="2"/>
              <a:buNone/>
            </a:pPr>
            <a:r>
              <a:rPr lang="en-US" sz="2000" dirty="0">
                <a:solidFill>
                  <a:schemeClr val="folHlink"/>
                </a:solidFill>
                <a:latin typeface="+mn-lt"/>
              </a:rPr>
              <a:t>Stokes Law</a:t>
            </a:r>
          </a:p>
        </p:txBody>
      </p:sp>
      <p:sp>
        <p:nvSpPr>
          <p:cNvPr id="19472" name="Line 16"/>
          <p:cNvSpPr>
            <a:spLocks noChangeShapeType="1"/>
          </p:cNvSpPr>
          <p:nvPr/>
        </p:nvSpPr>
        <p:spPr bwMode="auto">
          <a:xfrm flipV="1">
            <a:off x="2470824" y="3532791"/>
            <a:ext cx="265798" cy="242124"/>
          </a:xfrm>
          <a:prstGeom prst="line">
            <a:avLst/>
          </a:prstGeom>
          <a:noFill/>
          <a:ln w="38100">
            <a:solidFill>
              <a:schemeClr val="accent2"/>
            </a:solidFill>
            <a:round/>
            <a:headEnd type="none" w="lg" len="med"/>
            <a:tailEnd type="triangle" w="lg" len="med"/>
          </a:ln>
          <a:effectLst/>
        </p:spPr>
        <p:txBody>
          <a:bodyPr wrap="square" anchor="ctr">
            <a:spAutoFit/>
          </a:bodyPr>
          <a:lstStyle/>
          <a:p>
            <a:endParaRPr lang="en-US">
              <a:latin typeface="+mn-lt"/>
            </a:endParaRPr>
          </a:p>
        </p:txBody>
      </p:sp>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26479" y="1704667"/>
            <a:ext cx="2725612" cy="666591"/>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849849" y="1639142"/>
            <a:ext cx="3254640" cy="797643"/>
          </a:xfrm>
          <a:prstGeom prst="rect">
            <a:avLst/>
          </a:prstGeom>
        </p:spPr>
      </p:pic>
      <p:pic>
        <p:nvPicPr>
          <p:cNvPr id="6" name="Picture 5"/>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2255494" y="2676179"/>
            <a:ext cx="696457" cy="382215"/>
          </a:xfrm>
          <a:prstGeom prst="rect">
            <a:avLst/>
          </a:prstGeom>
          <a:solidFill>
            <a:schemeClr val="bg1"/>
          </a:solidFill>
        </p:spPr>
      </p:pic>
      <p:pic>
        <p:nvPicPr>
          <p:cNvPr id="13" name="Picture 12"/>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4771179" y="5480090"/>
            <a:ext cx="1086477" cy="516571"/>
          </a:xfrm>
          <a:prstGeom prst="rect">
            <a:avLst/>
          </a:prstGeom>
        </p:spPr>
      </p:pic>
      <p:cxnSp>
        <p:nvCxnSpPr>
          <p:cNvPr id="3" name="Straight Arrow Connector 2"/>
          <p:cNvCxnSpPr/>
          <p:nvPr/>
        </p:nvCxnSpPr>
        <p:spPr bwMode="auto">
          <a:xfrm flipH="1">
            <a:off x="457200" y="6665070"/>
            <a:ext cx="2621824"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3" name="Straight Arrow Connector 22"/>
          <p:cNvCxnSpPr/>
          <p:nvPr/>
        </p:nvCxnSpPr>
        <p:spPr bwMode="auto">
          <a:xfrm>
            <a:off x="6736624" y="6665070"/>
            <a:ext cx="2271189" cy="0"/>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cxnSp>
        <p:nvCxnSpPr>
          <p:cNvPr id="25" name="Straight Arrow Connector 24"/>
          <p:cNvCxnSpPr/>
          <p:nvPr/>
        </p:nvCxnSpPr>
        <p:spPr bwMode="auto">
          <a:xfrm flipH="1">
            <a:off x="3079024" y="6665070"/>
            <a:ext cx="3657600" cy="0"/>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194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9"/>
                                          </p:stCondLst>
                                        </p:cTn>
                                        <p:tgtEl>
                                          <p:spTgt spid="1945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9"/>
                                          </p:stCondLst>
                                        </p:cTn>
                                        <p:tgtEl>
                                          <p:spTgt spid="194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19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9"/>
                                          </p:stCondLst>
                                        </p:cTn>
                                        <p:tgtEl>
                                          <p:spTgt spid="1946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9"/>
                                          </p:stCondLst>
                                        </p:cTn>
                                        <p:tgtEl>
                                          <p:spTgt spid="19462">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4" grpId="0" animBg="1"/>
      <p:bldP spid="19459" grpId="0" build="p" autoUpdateAnimBg="0"/>
      <p:bldP spid="19461" grpId="0" build="p" autoUpdateAnimBg="0"/>
      <p:bldP spid="19462" grpId="0" build="p" autoUpdateAnimBg="0"/>
      <p:bldP spid="19463" grpId="0" animBg="1"/>
      <p:bldP spid="19470" grpId="0" animBg="1"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78" y="1680673"/>
            <a:ext cx="5416897" cy="3401781"/>
          </a:xfrm>
          <a:prstGeom prst="rect">
            <a:avLst/>
          </a:prstGeom>
        </p:spPr>
      </p:pic>
      <p:sp>
        <p:nvSpPr>
          <p:cNvPr id="79876" name="Rectangle 4"/>
          <p:cNvSpPr>
            <a:spLocks noGrp="1" noChangeArrowheads="1"/>
          </p:cNvSpPr>
          <p:nvPr>
            <p:ph type="title"/>
          </p:nvPr>
        </p:nvSpPr>
        <p:spPr>
          <a:xfrm>
            <a:off x="216132" y="304800"/>
            <a:ext cx="5877098" cy="1143000"/>
          </a:xfrm>
          <a:effectLst/>
        </p:spPr>
        <p:txBody>
          <a:bodyPr/>
          <a:lstStyle/>
          <a:p>
            <a:r>
              <a:rPr lang="en-US" dirty="0"/>
              <a:t>Floc Terminal Velocity</a:t>
            </a:r>
          </a:p>
        </p:txBody>
      </p:sp>
      <p:sp>
        <p:nvSpPr>
          <p:cNvPr id="79879" name="Line 7"/>
          <p:cNvSpPr>
            <a:spLocks noChangeShapeType="1"/>
          </p:cNvSpPr>
          <p:nvPr/>
        </p:nvSpPr>
        <p:spPr bwMode="auto">
          <a:xfrm flipH="1">
            <a:off x="3172038" y="3108398"/>
            <a:ext cx="2256327"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0" name="Line 8"/>
          <p:cNvSpPr>
            <a:spLocks noChangeShapeType="1"/>
          </p:cNvSpPr>
          <p:nvPr/>
        </p:nvSpPr>
        <p:spPr bwMode="auto">
          <a:xfrm flipH="1">
            <a:off x="1855213" y="3890584"/>
            <a:ext cx="3644061"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2" name="Line 10"/>
          <p:cNvSpPr>
            <a:spLocks noChangeShapeType="1"/>
          </p:cNvSpPr>
          <p:nvPr/>
        </p:nvSpPr>
        <p:spPr bwMode="auto">
          <a:xfrm flipH="1">
            <a:off x="4201297" y="2557277"/>
            <a:ext cx="1165702" cy="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79883" name="Text Box 11"/>
          <p:cNvSpPr txBox="1">
            <a:spLocks noChangeArrowheads="1"/>
          </p:cNvSpPr>
          <p:nvPr/>
        </p:nvSpPr>
        <p:spPr bwMode="auto">
          <a:xfrm>
            <a:off x="5428366" y="2276280"/>
            <a:ext cx="3535363" cy="461665"/>
          </a:xfrm>
          <a:prstGeom prst="rect">
            <a:avLst/>
          </a:prstGeom>
          <a:noFill/>
          <a:ln w="12700">
            <a:noFill/>
            <a:miter lim="800000"/>
            <a:headEnd type="none" w="lg" len="med"/>
            <a:tailEnd type="none" w="lg" len="med"/>
          </a:ln>
          <a:effectLst/>
        </p:spPr>
        <p:txBody>
          <a:bodyPr>
            <a:spAutoFit/>
          </a:bodyPr>
          <a:lstStyle/>
          <a:p>
            <a:r>
              <a:rPr lang="en-US" sz="2400" dirty="0"/>
              <a:t>floc blanket velocity</a:t>
            </a:r>
          </a:p>
        </p:txBody>
      </p:sp>
      <p:sp>
        <p:nvSpPr>
          <p:cNvPr id="79885" name="Text Box 13"/>
          <p:cNvSpPr txBox="1">
            <a:spLocks noChangeArrowheads="1"/>
          </p:cNvSpPr>
          <p:nvPr/>
        </p:nvSpPr>
        <p:spPr bwMode="auto">
          <a:xfrm>
            <a:off x="5428366" y="2786471"/>
            <a:ext cx="3535363" cy="830997"/>
          </a:xfrm>
          <a:prstGeom prst="rect">
            <a:avLst/>
          </a:prstGeom>
          <a:noFill/>
          <a:ln w="12700">
            <a:noFill/>
            <a:miter lim="800000"/>
            <a:headEnd type="none" w="lg" len="med"/>
            <a:tailEnd type="none" w="lg" len="med"/>
          </a:ln>
          <a:effectLst/>
        </p:spPr>
        <p:txBody>
          <a:bodyPr>
            <a:spAutoFit/>
          </a:bodyPr>
          <a:lstStyle/>
          <a:p>
            <a:r>
              <a:rPr lang="en-US" sz="2400" dirty="0"/>
              <a:t>Capture velocity for AguaClara plate settlers</a:t>
            </a:r>
          </a:p>
        </p:txBody>
      </p:sp>
      <p:sp>
        <p:nvSpPr>
          <p:cNvPr id="79886" name="Text Box 14"/>
          <p:cNvSpPr txBox="1">
            <a:spLocks noChangeArrowheads="1"/>
          </p:cNvSpPr>
          <p:nvPr/>
        </p:nvSpPr>
        <p:spPr bwMode="auto">
          <a:xfrm>
            <a:off x="5444506" y="3696085"/>
            <a:ext cx="3535363" cy="830997"/>
          </a:xfrm>
          <a:prstGeom prst="rect">
            <a:avLst/>
          </a:prstGeom>
          <a:noFill/>
          <a:ln w="12700">
            <a:noFill/>
            <a:miter lim="800000"/>
            <a:headEnd type="none" w="lg" len="med"/>
            <a:tailEnd type="none" w="lg" len="med"/>
          </a:ln>
          <a:effectLst/>
        </p:spPr>
        <p:txBody>
          <a:bodyPr>
            <a:spAutoFit/>
          </a:bodyPr>
          <a:lstStyle/>
          <a:p>
            <a:r>
              <a:rPr lang="en-US" sz="2400" dirty="0"/>
              <a:t>Why flocculation is necessary!</a:t>
            </a:r>
          </a:p>
        </p:txBody>
      </p:sp>
      <p:sp>
        <p:nvSpPr>
          <p:cNvPr id="79887" name="Line 15"/>
          <p:cNvSpPr>
            <a:spLocks noChangeShapeType="1"/>
          </p:cNvSpPr>
          <p:nvPr/>
        </p:nvSpPr>
        <p:spPr bwMode="auto">
          <a:xfrm>
            <a:off x="3172039" y="3124782"/>
            <a:ext cx="0" cy="1371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79889" name="Text Box 17"/>
          <p:cNvSpPr txBox="1">
            <a:spLocks noChangeArrowheads="1"/>
          </p:cNvSpPr>
          <p:nvPr/>
        </p:nvSpPr>
        <p:spPr bwMode="auto">
          <a:xfrm>
            <a:off x="279920" y="6229003"/>
            <a:ext cx="8638903" cy="523220"/>
          </a:xfrm>
          <a:prstGeom prst="rect">
            <a:avLst/>
          </a:prstGeom>
          <a:noFill/>
          <a:ln w="12700">
            <a:noFill/>
            <a:miter lim="800000"/>
            <a:headEnd type="none" w="lg" len="med"/>
            <a:tailEnd type="none" w="lg" len="med"/>
          </a:ln>
          <a:effectLst/>
        </p:spPr>
        <p:txBody>
          <a:bodyPr wrap="none">
            <a:spAutoFit/>
          </a:bodyPr>
          <a:lstStyle/>
          <a:p>
            <a:r>
              <a:rPr lang="en-US" dirty="0"/>
              <a:t>The model takes into account the changing density of flocs</a:t>
            </a:r>
          </a:p>
        </p:txBody>
      </p:sp>
      <p:pic>
        <p:nvPicPr>
          <p:cNvPr id="79894" name="Picture 22"/>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723900" y="6962775"/>
            <a:ext cx="1247775" cy="1971675"/>
          </a:xfrm>
          <a:prstGeom prst="rect">
            <a:avLst/>
          </a:prstGeom>
          <a:noFill/>
          <a:ln w="12700" algn="ctr">
            <a:noFill/>
            <a:miter lim="800000"/>
            <a:headEnd type="none" w="lg" len="med"/>
            <a:tailEnd type="none" w="lg" len="med"/>
          </a:ln>
          <a:effectLst/>
        </p:spPr>
      </p:pic>
      <p:sp>
        <p:nvSpPr>
          <p:cNvPr id="19" name="TextBox 18"/>
          <p:cNvSpPr txBox="1"/>
          <p:nvPr/>
        </p:nvSpPr>
        <p:spPr>
          <a:xfrm>
            <a:off x="4754880" y="5475852"/>
            <a:ext cx="4009431" cy="523220"/>
          </a:xfrm>
          <a:prstGeom prst="rect">
            <a:avLst/>
          </a:prstGeom>
          <a:noFill/>
        </p:spPr>
        <p:txBody>
          <a:bodyPr wrap="none" rtlCol="0">
            <a:spAutoFit/>
          </a:bodyPr>
          <a:lstStyle/>
          <a:p>
            <a:r>
              <a:rPr lang="en-US" dirty="0" err="1"/>
              <a:t>D</a:t>
            </a:r>
            <a:r>
              <a:rPr lang="en-US" baseline="-25000" dirty="0" err="1"/>
              <a:t>Fractal</a:t>
            </a:r>
            <a:r>
              <a:rPr lang="en-US" baseline="-25000" dirty="0"/>
              <a:t> </a:t>
            </a:r>
            <a:r>
              <a:rPr lang="en-US" dirty="0"/>
              <a:t>= 2.3 and d</a:t>
            </a:r>
            <a:r>
              <a:rPr lang="en-US" baseline="-25000" dirty="0"/>
              <a:t>0 </a:t>
            </a:r>
            <a:r>
              <a:rPr lang="en-US" dirty="0"/>
              <a:t>= 4 </a:t>
            </a:r>
            <a:r>
              <a:rPr lang="en-US" dirty="0">
                <a:latin typeface="Symbol" pitchFamily="18" charset="2"/>
              </a:rPr>
              <a:t>m</a:t>
            </a:r>
            <a:r>
              <a:rPr lang="en-US" dirty="0"/>
              <a:t>m</a:t>
            </a:r>
          </a:p>
        </p:txBody>
      </p:sp>
      <p:pic>
        <p:nvPicPr>
          <p:cNvPr id="2" name="Picture 1"/>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093232" y="512077"/>
            <a:ext cx="2868417" cy="614986"/>
          </a:xfrm>
          <a:prstGeom prst="rect">
            <a:avLst/>
          </a:prstGeom>
        </p:spPr>
      </p:pic>
      <p:pic>
        <p:nvPicPr>
          <p:cNvPr id="4" name="Picture 3"/>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79690" y="5236031"/>
            <a:ext cx="5040759" cy="664381"/>
          </a:xfrm>
          <a:prstGeom prst="rect">
            <a:avLst/>
          </a:prstGeom>
        </p:spPr>
      </p:pic>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42875" y="1981200"/>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5422880" y="2682875"/>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5422880" y="2682879"/>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4872"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a:ex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4873"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8616930" y="2684463"/>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5510193" y="3894138"/>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8597880" y="2365375"/>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4949805" y="192722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5130780" y="236537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6461105" y="3878263"/>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4695805" y="4133850"/>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8267680" y="4029075"/>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5168880" y="3162300"/>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8235930" y="3152775"/>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1872761" y="2567354"/>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3050931" y="3657601"/>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97567" y="5906370"/>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3926059" y="4897315"/>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5417767" y="3075709"/>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8497773" y="4837940"/>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476738" y="5361160"/>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53219" y="4927208"/>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321396" y="4902364"/>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180174" y="4897315"/>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039119" y="4927208"/>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4146965" y="2560965"/>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1385029" y="3638372"/>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a:solidFill>
                  <a:srgbClr val="002060"/>
                </a:solidFill>
                <a:latin typeface="Calibri"/>
              </a:rPr>
              <a:t>AguaClara Sedimentation Tank</a:t>
            </a:r>
            <a:endParaRPr lang="en-US" dirty="0"/>
          </a:p>
        </p:txBody>
      </p:sp>
      <p:sp>
        <p:nvSpPr>
          <p:cNvPr id="23" name="TextBox 22"/>
          <p:cNvSpPr txBox="1"/>
          <p:nvPr/>
        </p:nvSpPr>
        <p:spPr>
          <a:xfrm>
            <a:off x="2906095" y="1702288"/>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2107171" y="1886954"/>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4488832" y="2010919"/>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2785694" y="2334085"/>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2746542" y="2904597"/>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360916" y="3151415"/>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2340546" y="3551727"/>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1554050" y="3277439"/>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1506744" y="288509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1517255" y="2864069"/>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much time is required for water to pass through the tank?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far must a particle fall relative to the fluid to not be </a:t>
            </a:r>
            <a:r>
              <a:rPr kumimoji="0" lang="en-US" sz="2400" b="0" i="0" u="none" strike="noStrike" kern="0" cap="none" spc="0" normalizeH="0" baseline="0" noProof="0" dirty="0" err="1">
                <a:ln>
                  <a:noFill/>
                </a:ln>
                <a:solidFill>
                  <a:schemeClr val="tx1"/>
                </a:solidFill>
                <a:effectLst/>
                <a:uLnTx/>
                <a:uFillTx/>
                <a:latin typeface="+mn-lt"/>
                <a:ea typeface="+mn-ea"/>
                <a:cs typeface="+mn-cs"/>
              </a:rPr>
              <a:t>carrie</a:t>
            </a:r>
            <a:r>
              <a:rPr lang="en-US" sz="2400" kern="0" dirty="0">
                <a:latin typeface="+mn-lt"/>
              </a:rPr>
              <a:t>d out the exit</a:t>
            </a:r>
            <a:r>
              <a:rPr kumimoji="0" lang="en-US" sz="2400" b="0" i="0" u="none" strike="noStrike" kern="0" cap="none" spc="0" normalizeH="0" baseline="0" noProof="0" dirty="0">
                <a:ln>
                  <a:noFill/>
                </a:ln>
                <a:solidFill>
                  <a:schemeClr val="tx1"/>
                </a:solidFill>
                <a:effectLst/>
                <a:uLnTx/>
                <a:uFillTx/>
                <a:latin typeface="+mn-lt"/>
                <a:ea typeface="+mn-ea"/>
                <a:cs typeface="+mn-cs"/>
              </a:rPr>
              <a:t>?  _____</a:t>
            </a:r>
          </a:p>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r>
              <a:rPr kumimoji="0" lang="en-US" sz="2400" b="0" i="0" u="none" strike="noStrike" kern="0" cap="none" spc="0" normalizeH="0" baseline="0" noProof="0" dirty="0">
                <a:ln>
                  <a:noFill/>
                </a:ln>
                <a:solidFill>
                  <a:schemeClr val="tx1"/>
                </a:solidFill>
                <a:effectLst/>
                <a:uLnTx/>
                <a:uFillTx/>
                <a:latin typeface="+mn-lt"/>
                <a:ea typeface="+mn-ea"/>
                <a:cs typeface="+mn-cs"/>
              </a:rPr>
              <a:t>How fast must the particle fall (relative to the fluid)?</a:t>
            </a:r>
          </a:p>
        </p:txBody>
      </p:sp>
      <p:sp>
        <p:nvSpPr>
          <p:cNvPr id="551938" name="Rectangle 2"/>
          <p:cNvSpPr>
            <a:spLocks noGrp="1" noChangeArrowheads="1"/>
          </p:cNvSpPr>
          <p:nvPr>
            <p:ph type="title"/>
          </p:nvPr>
        </p:nvSpPr>
        <p:spPr/>
        <p:txBody>
          <a:bodyPr/>
          <a:lstStyle/>
          <a:p>
            <a:r>
              <a:rPr lang="en-US" sz="4000" dirty="0"/>
              <a:t>Vertical Flow Sedimentation Tank</a:t>
            </a:r>
          </a:p>
        </p:txBody>
      </p:sp>
      <p:sp>
        <p:nvSpPr>
          <p:cNvPr id="551940" name="Rectangle 4"/>
          <p:cNvSpPr>
            <a:spLocks noChangeArrowheads="1"/>
          </p:cNvSpPr>
          <p:nvPr/>
        </p:nvSpPr>
        <p:spPr bwMode="auto">
          <a:xfrm rot="-5400000">
            <a:off x="6462670" y="3874293"/>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6428538" y="3970338"/>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5565731" y="4460082"/>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8113670" y="2166143"/>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6609513" y="2441575"/>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7066713" y="2727325"/>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7968413" y="2306638"/>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7298488" y="6067425"/>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7460413" y="1752600"/>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7876338" y="5581650"/>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7914438" y="2171700"/>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110830" y="1883980"/>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84151" y="296110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colloids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a:t>
            </a:r>
            <a:r>
              <a:rPr lang="en-US" sz="2400" dirty="0" err="1">
                <a:solidFill>
                  <a:schemeClr val="accent4"/>
                </a:solidFill>
                <a:latin typeface="+mn-lt"/>
              </a:rPr>
              <a:t>sed</a:t>
            </a:r>
            <a:r>
              <a:rPr lang="en-US" sz="2400" dirty="0">
                <a:solidFill>
                  <a:schemeClr val="accent4"/>
                </a:solidFill>
                <a:latin typeface="+mn-lt"/>
              </a:rPr>
              <a:t> velocity &gt; </a:t>
            </a:r>
            <a:r>
              <a:rPr lang="en-US" sz="2400" dirty="0" err="1" smtClean="0">
                <a:solidFill>
                  <a:schemeClr val="accent4"/>
                </a:solidFill>
                <a:latin typeface="+mn-lt"/>
              </a:rPr>
              <a:t>v</a:t>
            </a:r>
            <a:r>
              <a:rPr lang="en-US" sz="2400" baseline="-25000" dirty="0" err="1" smtClean="0">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47140" y="1868616"/>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684151" y="443702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652328" y="441217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11106" y="440712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70051" y="443702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We’d like to know the performance curve. How does settled water turbidity change with the capture velocity? More research is needed!</a:t>
            </a:r>
          </a:p>
          <a:p>
            <a:r>
              <a:rPr lang="en-US" sz="2800" dirty="0"/>
              <a:t>Save plastic by increasing the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3" tooltip="Christopher R. Schulz,Daniel A. Okun"/>
              </a:rPr>
              <a:t>Christopher R. </a:t>
            </a:r>
            <a:r>
              <a:rPr lang="en-US" sz="1400" b="1" dirty="0" err="1">
                <a:hlinkClick r:id="rId3" tooltip="Christopher R. Schulz,Daniel A. Okun"/>
              </a:rPr>
              <a:t>Schulz,Daniel</a:t>
            </a:r>
            <a:r>
              <a:rPr lang="en-US" sz="1400" b="1" dirty="0">
                <a:hlinkClick r:id="rId3" tooltip="Christopher R. Schulz,Daniel A. Okun"/>
              </a:rPr>
              <a:t> A. </a:t>
            </a:r>
            <a:r>
              <a:rPr lang="en-US" sz="1400" b="1" dirty="0" err="1">
                <a:hlinkClick r:id="rId3"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4"/>
              </a:rPr>
              <a:t>https://www.brentwoodindustries.com/water-wastewater-products/tube-settlers/</a:t>
            </a:r>
            <a:endParaRPr lang="en-US" sz="1600" dirty="0"/>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Flow Sedimentation Tanks</a:t>
            </a:r>
          </a:p>
        </p:txBody>
      </p:sp>
      <p:sp>
        <p:nvSpPr>
          <p:cNvPr id="3" name="Content Placeholder 2"/>
          <p:cNvSpPr>
            <a:spLocks noGrp="1"/>
          </p:cNvSpPr>
          <p:nvPr>
            <p:ph idx="1"/>
          </p:nvPr>
        </p:nvSpPr>
        <p:spPr/>
        <p:txBody>
          <a:bodyPr/>
          <a:lstStyle/>
          <a:p>
            <a:r>
              <a:rPr lang="en-US" dirty="0"/>
              <a:t>Have lower velocities and hence turbulence levels might be lower (plan view area is larger than width x height</a:t>
            </a:r>
          </a:p>
          <a:p>
            <a:r>
              <a:rPr lang="en-US" dirty="0"/>
              <a:t>Require </a:t>
            </a:r>
            <a:r>
              <a:rPr lang="en-US" b="1" u="sng" dirty="0"/>
              <a:t>careful</a:t>
            </a:r>
            <a:r>
              <a:rPr lang="en-US" dirty="0"/>
              <a:t> attention to delivery and extraction of water</a:t>
            </a:r>
          </a:p>
          <a:p>
            <a:r>
              <a:rPr lang="en-US" dirty="0"/>
              <a:t>AguaClara uses channels at one end of the tanks that are connected to pipes to deliver and extract water – other geometries would be possible</a:t>
            </a: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Stagnant Water </a:t>
            </a:r>
            <a:br>
              <a:rPr lang="en-US" dirty="0"/>
            </a:br>
            <a:r>
              <a:rPr lang="en-US" dirty="0"/>
              <a:t>(or Ripe for Innovation?)</a:t>
            </a:r>
          </a:p>
        </p:txBody>
      </p:sp>
      <p:sp>
        <p:nvSpPr>
          <p:cNvPr id="3" name="Content Placeholder 2"/>
          <p:cNvSpPr>
            <a:spLocks noGrp="1"/>
          </p:cNvSpPr>
          <p:nvPr>
            <p:ph idx="1"/>
          </p:nvPr>
        </p:nvSpPr>
        <p:spPr/>
        <p:txBody>
          <a:bodyPr/>
          <a:lstStyle/>
          <a:p>
            <a:r>
              <a:rPr lang="en-US" dirty="0"/>
              <a:t>State of the art in sedimentation…</a:t>
            </a:r>
          </a:p>
          <a:p>
            <a:pPr lvl="1"/>
            <a:r>
              <a:rPr lang="en-US" dirty="0"/>
              <a:t>Empirical guidelines</a:t>
            </a:r>
          </a:p>
          <a:p>
            <a:pPr lvl="1"/>
            <a:r>
              <a:rPr lang="en-US" dirty="0"/>
              <a:t>No understanding of scaling effects</a:t>
            </a:r>
          </a:p>
          <a:p>
            <a:r>
              <a:rPr lang="en-US" dirty="0"/>
              <a:t>Last significant paper on tube settlers was published in 1978</a:t>
            </a:r>
          </a:p>
          <a:p>
            <a:r>
              <a:rPr lang="en-US" dirty="0"/>
              <a:t>No significant revisions to Ten State Standards section on sedimentation in the past 30 years</a:t>
            </a:r>
          </a:p>
          <a:p>
            <a:endParaRPr lang="en-US" dirty="0"/>
          </a:p>
        </p:txBody>
      </p:sp>
      <p:sp>
        <p:nvSpPr>
          <p:cNvPr id="4" name="Oval 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5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213" y="1813134"/>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3634" name="Rectangle 2 1"/>
          <p:cNvSpPr>
            <a:spLocks noGrp="1" noChangeArrowheads="1"/>
          </p:cNvSpPr>
          <p:nvPr>
            <p:ph type="title"/>
          </p:nvPr>
        </p:nvSpPr>
        <p:spPr>
          <a:effectLst/>
        </p:spPr>
        <p:txBody>
          <a:bodyPr/>
          <a:lstStyle/>
          <a:p>
            <a:r>
              <a:rPr lang="en-US" dirty="0"/>
              <a:t>Sedimentation Tank </a:t>
            </a:r>
            <a:r>
              <a:rPr lang="en-US" dirty="0" smtClean="0"/>
              <a:t>Velocities</a:t>
            </a:r>
            <a:endParaRPr lang="en-US" dirty="0"/>
          </a:p>
        </p:txBody>
      </p:sp>
      <p:sp>
        <p:nvSpPr>
          <p:cNvPr id="453706" name="Line 74"/>
          <p:cNvSpPr>
            <a:spLocks noChangeShapeType="1"/>
          </p:cNvSpPr>
          <p:nvPr/>
        </p:nvSpPr>
        <p:spPr bwMode="auto">
          <a:xfrm>
            <a:off x="3277590" y="4836563"/>
            <a:ext cx="5354925" cy="0"/>
          </a:xfrm>
          <a:prstGeom prst="line">
            <a:avLst/>
          </a:prstGeom>
          <a:noFill/>
          <a:ln w="12700">
            <a:solidFill>
              <a:schemeClr val="tx1"/>
            </a:solidFill>
            <a:round/>
            <a:headEnd type="triangle" w="med" len="med"/>
            <a:tailEnd type="triangle" w="med" len="med"/>
          </a:ln>
          <a:effectLst/>
        </p:spPr>
        <p:txBody>
          <a:bodyPr wrap="square" anchor="ctr">
            <a:spAutoFit/>
          </a:bodyPr>
          <a:lstStyle/>
          <a:p>
            <a:endParaRPr lang="en-US" dirty="0"/>
          </a:p>
        </p:txBody>
      </p:sp>
      <p:grpSp>
        <p:nvGrpSpPr>
          <p:cNvPr id="53" name="Group 52"/>
          <p:cNvGrpSpPr/>
          <p:nvPr/>
        </p:nvGrpSpPr>
        <p:grpSpPr>
          <a:xfrm>
            <a:off x="3616779" y="3386641"/>
            <a:ext cx="5030588" cy="613776"/>
            <a:chOff x="2838450" y="3743325"/>
            <a:chExt cx="5362575" cy="1524000"/>
          </a:xfrm>
        </p:grpSpPr>
        <p:sp>
          <p:nvSpPr>
            <p:cNvPr id="453715" name="Line 83"/>
            <p:cNvSpPr>
              <a:spLocks noChangeShapeType="1"/>
            </p:cNvSpPr>
            <p:nvPr/>
          </p:nvSpPr>
          <p:spPr bwMode="auto">
            <a:xfrm>
              <a:off x="2847975" y="5057775"/>
              <a:ext cx="5353050"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453719" name="Line 87"/>
            <p:cNvSpPr>
              <a:spLocks noChangeShapeType="1"/>
            </p:cNvSpPr>
            <p:nvPr/>
          </p:nvSpPr>
          <p:spPr bwMode="auto">
            <a:xfrm>
              <a:off x="2838450"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sp>
          <p:nvSpPr>
            <p:cNvPr id="453720" name="Line 88"/>
            <p:cNvSpPr>
              <a:spLocks noChangeShapeType="1"/>
            </p:cNvSpPr>
            <p:nvPr/>
          </p:nvSpPr>
          <p:spPr bwMode="auto">
            <a:xfrm>
              <a:off x="8201025" y="3743325"/>
              <a:ext cx="0" cy="1524000"/>
            </a:xfrm>
            <a:prstGeom prst="line">
              <a:avLst/>
            </a:prstGeom>
            <a:noFill/>
            <a:ln w="12700">
              <a:solidFill>
                <a:schemeClr val="tx1"/>
              </a:solidFill>
              <a:prstDash val="sysDot"/>
              <a:round/>
              <a:headEnd type="none" w="lg" len="med"/>
              <a:tailEnd type="none" w="lg" len="med"/>
            </a:ln>
            <a:effectLst/>
          </p:spPr>
          <p:txBody>
            <a:bodyPr wrap="none" anchor="ctr">
              <a:spAutoFit/>
            </a:bodyPr>
            <a:lstStyle/>
            <a:p>
              <a:endParaRPr lang="en-US"/>
            </a:p>
          </p:txBody>
        </p:sp>
      </p:grpSp>
      <p:pic>
        <p:nvPicPr>
          <p:cNvPr id="10" name="Picture 9"/>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277590" y="1813134"/>
            <a:ext cx="3969555" cy="326551"/>
          </a:xfrm>
          <a:prstGeom prst="rect">
            <a:avLst/>
          </a:prstGeom>
        </p:spPr>
      </p:pic>
      <p:pic>
        <p:nvPicPr>
          <p:cNvPr id="11" name="Picture 10"/>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322396" y="3134206"/>
            <a:ext cx="3286346" cy="370554"/>
          </a:xfrm>
          <a:prstGeom prst="rect">
            <a:avLst/>
          </a:prstGeom>
          <a:solidFill>
            <a:schemeClr val="bg1"/>
          </a:solidFill>
        </p:spPr>
      </p:pic>
      <p:pic>
        <p:nvPicPr>
          <p:cNvPr id="12" name="Picture 1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4455623" y="3773524"/>
            <a:ext cx="2998859" cy="243809"/>
          </a:xfrm>
          <a:prstGeom prst="rect">
            <a:avLst/>
          </a:prstGeom>
          <a:solidFill>
            <a:schemeClr val="bg1"/>
          </a:solidFill>
        </p:spPr>
      </p:pic>
      <p:pic>
        <p:nvPicPr>
          <p:cNvPr id="9" name="Picture 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861548" y="4715420"/>
            <a:ext cx="2456381" cy="242285"/>
          </a:xfrm>
          <a:prstGeom prst="rect">
            <a:avLst/>
          </a:prstGeom>
          <a:solidFill>
            <a:schemeClr val="bg1"/>
          </a:solidFill>
        </p:spPr>
      </p:pic>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 Steps to Sedimentation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unto the surface of a plate or tube settler	</a:t>
            </a:r>
          </a:p>
          <a:p>
            <a:pPr lvl="1"/>
            <a:r>
              <a:rPr lang="en-US" dirty="0"/>
              <a:t>Settle capture velocity</a:t>
            </a:r>
          </a:p>
          <a:p>
            <a:r>
              <a:rPr lang="en-US" dirty="0"/>
              <a:t>It must </a:t>
            </a:r>
            <a:r>
              <a:rPr lang="en-US" b="1" u="sng" dirty="0"/>
              <a:t>slide</a:t>
            </a:r>
            <a:r>
              <a:rPr lang="en-US" dirty="0"/>
              <a:t> down the incline to reach the lower section of the sedimentation tank</a:t>
            </a:r>
          </a:p>
          <a:p>
            <a:pPr lvl="1"/>
            <a:r>
              <a:rPr lang="en-US" dirty="0"/>
              <a:t>Slide capture velocity</a:t>
            </a:r>
          </a:p>
          <a:p>
            <a:r>
              <a:rPr lang="en-US" dirty="0"/>
              <a:t>Finally the floc must be </a:t>
            </a:r>
            <a:r>
              <a:rPr lang="en-US" b="1" u="sng" dirty="0"/>
              <a:t>removed</a:t>
            </a:r>
            <a:r>
              <a:rPr lang="en-US" dirty="0"/>
              <a:t> from the lower section of the sedimentation tank</a:t>
            </a:r>
          </a:p>
          <a:p>
            <a:pPr lvl="1"/>
            <a:r>
              <a:rPr lang="en-US" dirty="0"/>
              <a:t>Floc hopper</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Plate Settler Redesign:</a:t>
            </a:r>
            <a:br>
              <a:rPr lang="en-US" dirty="0" smtClean="0"/>
            </a:br>
            <a:r>
              <a:rPr lang="en-US" dirty="0" smtClean="0"/>
              <a:t>Ideal plate settlers</a:t>
            </a:r>
            <a:endParaRPr lang="en-US" dirty="0"/>
          </a:p>
        </p:txBody>
      </p:sp>
      <p:sp>
        <p:nvSpPr>
          <p:cNvPr id="3" name="Content Placeholder 2"/>
          <p:cNvSpPr>
            <a:spLocks noGrp="1"/>
          </p:cNvSpPr>
          <p:nvPr>
            <p:ph idx="1"/>
          </p:nvPr>
        </p:nvSpPr>
        <p:spPr/>
        <p:txBody>
          <a:bodyPr/>
          <a:lstStyle/>
          <a:p>
            <a:r>
              <a:rPr lang="en-US" sz="2800" dirty="0" smtClean="0"/>
              <a:t>Short retention time to reduce temperature density current effect (and reduce costs)</a:t>
            </a:r>
          </a:p>
          <a:p>
            <a:r>
              <a:rPr lang="en-US" sz="2800" dirty="0" smtClean="0"/>
              <a:t>Ideally concentrate solids to points</a:t>
            </a:r>
          </a:p>
          <a:p>
            <a:r>
              <a:rPr lang="en-US" sz="2800" dirty="0" smtClean="0"/>
              <a:t>4 strategies to prevent floc roll up</a:t>
            </a:r>
          </a:p>
          <a:p>
            <a:pPr lvl="1"/>
            <a:r>
              <a:rPr lang="en-US" sz="2400" dirty="0" err="1" smtClean="0"/>
              <a:t>Upflow</a:t>
            </a:r>
            <a:r>
              <a:rPr lang="en-US" sz="2400" dirty="0" smtClean="0"/>
              <a:t> with large plate spacing (conventional solution)</a:t>
            </a:r>
          </a:p>
          <a:p>
            <a:pPr lvl="1"/>
            <a:r>
              <a:rPr lang="en-US" sz="2400" dirty="0" err="1"/>
              <a:t>Upflow</a:t>
            </a:r>
            <a:r>
              <a:rPr lang="en-US" sz="2400" dirty="0"/>
              <a:t> with </a:t>
            </a:r>
            <a:r>
              <a:rPr lang="en-US" sz="2400" dirty="0" smtClean="0"/>
              <a:t>W plates that concentrate solids to density currents</a:t>
            </a:r>
          </a:p>
          <a:p>
            <a:pPr lvl="1"/>
            <a:r>
              <a:rPr lang="en-US" sz="2400" dirty="0" smtClean="0"/>
              <a:t>Fluid flow down (particles must be sucked out- venture in inlet diffusers)</a:t>
            </a:r>
          </a:p>
          <a:p>
            <a:pPr lvl="1"/>
            <a:r>
              <a:rPr lang="en-US" sz="2400" dirty="0" smtClean="0"/>
              <a:t>Fluid flow sideways</a:t>
            </a:r>
          </a:p>
          <a:p>
            <a:pPr marL="0" indent="0">
              <a:buNone/>
            </a:pPr>
            <a:endParaRPr lang="en-US" sz="2800" dirty="0"/>
          </a:p>
        </p:txBody>
      </p:sp>
    </p:spTree>
    <p:extLst>
      <p:ext uri="{BB962C8B-B14F-4D97-AF65-F5344CB8AC3E}">
        <p14:creationId xmlns:p14="http://schemas.microsoft.com/office/powerpoint/2010/main" val="37528898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smtClean="0"/>
              <a:t>Critical path for capture</a:t>
            </a:r>
            <a:endParaRPr lang="en-US" dirty="0"/>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smtClean="0"/>
              <a:t>H</a:t>
            </a:r>
            <a:endParaRPr lang="en-US" dirty="0"/>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smtClean="0"/>
              <a:t>Critical path for capture</a:t>
            </a:r>
            <a:endParaRPr lang="en-US" sz="1800" dirty="0"/>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sp>
        <p:nvSpPr>
          <p:cNvPr id="3" name="Oval 2"/>
          <p:cNvSpPr/>
          <p:nvPr/>
        </p:nvSpPr>
        <p:spPr bwMode="auto">
          <a:xfrm>
            <a:off x="738189" y="6393911"/>
            <a:ext cx="152865" cy="15509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sp>
        <p:nvSpPr>
          <p:cNvPr id="15" name="5-Point Star 1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4.72222E-6 7.40741E-7 L 0.35869 -0.52315 " pathEditMode="relative" rAng="0" ptsTypes="AA">
                                      <p:cBhvr>
                                        <p:cTn id="6" dur="5000" fill="hold"/>
                                        <p:tgtEl>
                                          <p:spTgt spid="31"/>
                                        </p:tgtEl>
                                        <p:attrNameLst>
                                          <p:attrName>ppt_x</p:attrName>
                                          <p:attrName>ppt_y</p:attrName>
                                        </p:attrNameLst>
                                      </p:cBhvr>
                                      <p:rCtr x="17934" y="-2615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fill="hold" grpId="0" nodeType="clickEffect">
                                  <p:stCondLst>
                                    <p:cond delay="0"/>
                                  </p:stCondLst>
                                  <p:childTnLst>
                                    <p:animMotion origin="layout" path="M -2.5E-6 1.48148E-6 L 0.37952 -0.89144 " pathEditMode="relative" rAng="0" ptsTypes="AA">
                                      <p:cBhvr>
                                        <p:cTn id="10" dur="5000" fill="hold"/>
                                        <p:tgtEl>
                                          <p:spTgt spid="3"/>
                                        </p:tgtEl>
                                        <p:attrNameLst>
                                          <p:attrName>ppt_x</p:attrName>
                                          <p:attrName>ppt_y</p:attrName>
                                        </p:attrNameLst>
                                      </p:cBhvr>
                                      <p:rCtr x="18976" y="-4458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smtClean="0">
                <a:solidFill>
                  <a:schemeClr val="folHlink"/>
                </a:solidFill>
              </a:rPr>
              <a:t>H</a:t>
            </a:r>
            <a:r>
              <a:rPr lang="en-US" baseline="-25000" dirty="0" err="1" smtClean="0">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smtClean="0"/>
              <a:t>H</a:t>
            </a:r>
            <a:endParaRPr lang="en-US" dirty="0"/>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smtClean="0"/>
              <a:t>Particle </a:t>
            </a:r>
            <a:r>
              <a:rPr lang="en-US" sz="1800" dirty="0"/>
              <a:t>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42" name="Picture 2 1" descr="http://designbeta.cee.cornell.edu/Designs/SedTank/6447/6Lps/SedTank_f.png"/>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t="46169" b="-1"/>
          <a:stretch/>
        </p:blipFill>
        <p:spPr bwMode="auto">
          <a:xfrm>
            <a:off x="6179534" y="174443"/>
            <a:ext cx="2797436" cy="11294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4673601" y="3666144"/>
            <a:ext cx="1217524" cy="562286"/>
          </a:xfrm>
          <a:prstGeom prst="rect">
            <a:avLst/>
          </a:prstGeom>
        </p:spPr>
      </p:pic>
      <p:pic>
        <p:nvPicPr>
          <p:cNvPr id="3" name="Picture 2"/>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6816483" y="3684430"/>
            <a:ext cx="1215999" cy="525714"/>
          </a:xfrm>
          <a:prstGeom prst="rect">
            <a:avLst/>
          </a:prstGeom>
        </p:spPr>
      </p:pic>
      <p:pic>
        <p:nvPicPr>
          <p:cNvPr id="4" name="Picture 3"/>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478338" y="5573834"/>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6090457" y="6488667"/>
            <a:ext cx="2055618" cy="214857"/>
          </a:xfrm>
          <a:prstGeom prst="rect">
            <a:avLst/>
          </a:prstGeom>
        </p:spPr>
      </p:pic>
      <p:sp>
        <p:nvSpPr>
          <p:cNvPr id="40" name="5-Point Star 3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3.88889E-6 -1.11111E-6 L -0.15834 0.36435 " pathEditMode="relative" rAng="0" ptsTypes="AA">
                                      <p:cBhvr>
                                        <p:cTn id="22" dur="2000" fill="hold"/>
                                        <p:tgtEl>
                                          <p:spTgt spid="202778"/>
                                        </p:tgtEl>
                                        <p:attrNameLst>
                                          <p:attrName>ppt_x</p:attrName>
                                          <p:attrName>ppt_y</p:attrName>
                                        </p:attrNameLst>
                                      </p:cBhvr>
                                      <p:rCtr x="-7917" y="1821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374484" y="2155359"/>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smtClean="0"/>
              <a:t>H</a:t>
            </a:r>
            <a:r>
              <a:rPr lang="en-US" baseline="-25000" dirty="0" err="1" smtClean="0"/>
              <a:t>c</a:t>
            </a:r>
            <a:endParaRPr lang="en-US" baseline="-25000" dirty="0"/>
          </a:p>
        </p:txBody>
      </p:sp>
      <p:sp>
        <p:nvSpPr>
          <p:cNvPr id="205832" name="Text Box 8"/>
          <p:cNvSpPr txBox="1">
            <a:spLocks noChangeArrowheads="1"/>
          </p:cNvSpPr>
          <p:nvPr/>
        </p:nvSpPr>
        <p:spPr bwMode="auto">
          <a:xfrm rot="21600000">
            <a:off x="4854127" y="2164884"/>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smtClean="0"/>
              <a:t>H</a:t>
            </a:r>
            <a:endParaRPr lang="en-US" dirty="0"/>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3707" y="6059602"/>
            <a:ext cx="2018274" cy="646331"/>
          </a:xfrm>
          <a:prstGeom prst="rect">
            <a:avLst/>
          </a:prstGeom>
          <a:noFill/>
        </p:spPr>
        <p:txBody>
          <a:bodyPr wrap="square" rtlCol="0">
            <a:spAutoFit/>
          </a:bodyPr>
          <a:lstStyle/>
          <a:p>
            <a:r>
              <a:rPr lang="en-US" sz="1800" dirty="0"/>
              <a:t>5 parameters… how do we choose?</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44487" y="2729562"/>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4488" y="3666567"/>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540238" y="2984008"/>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474666" y="4160400"/>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44489" y="4674614"/>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44488" y="5244724"/>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4489" y="5840289"/>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436320" y="5931937"/>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39491" y="2796104"/>
            <a:ext cx="2412012" cy="2906878"/>
          </a:xfrm>
          <a:prstGeom prst="rect">
            <a:avLst/>
          </a:prstGeom>
        </p:spPr>
      </p:pic>
      <p:sp>
        <p:nvSpPr>
          <p:cNvPr id="18" name="5-Point Star 17"/>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4"/>
          <p:cNvSpPr>
            <a:spLocks noGrp="1" noChangeArrowheads="1"/>
          </p:cNvSpPr>
          <p:nvPr>
            <p:ph type="title"/>
          </p:nvPr>
        </p:nvSpPr>
        <p:spPr/>
        <p:txBody>
          <a:bodyPr/>
          <a:lstStyle/>
          <a:p>
            <a:r>
              <a:rPr lang="en-US" dirty="0"/>
              <a:t>Comparison with Q/A</a:t>
            </a:r>
            <a:r>
              <a:rPr lang="en-US" baseline="-25000" dirty="0"/>
              <a:t>s</a:t>
            </a:r>
          </a:p>
        </p:txBody>
      </p:sp>
      <p:sp>
        <p:nvSpPr>
          <p:cNvPr id="208901" name="Line 5"/>
          <p:cNvSpPr>
            <a:spLocks noChangeShapeType="1"/>
          </p:cNvSpPr>
          <p:nvPr/>
        </p:nvSpPr>
        <p:spPr bwMode="auto">
          <a:xfrm rot="1800000" flipV="1">
            <a:off x="13509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8902" name="Line 6"/>
          <p:cNvSpPr>
            <a:spLocks noChangeShapeType="1"/>
          </p:cNvSpPr>
          <p:nvPr/>
        </p:nvSpPr>
        <p:spPr bwMode="auto">
          <a:xfrm rot="1800000" flipV="1">
            <a:off x="2798763" y="2419350"/>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8903" name="Text Box 7"/>
          <p:cNvSpPr txBox="1">
            <a:spLocks noChangeArrowheads="1"/>
          </p:cNvSpPr>
          <p:nvPr/>
        </p:nvSpPr>
        <p:spPr bwMode="auto">
          <a:xfrm>
            <a:off x="2705100" y="4692650"/>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08904" name="Line 8"/>
          <p:cNvSpPr>
            <a:spLocks noChangeShapeType="1"/>
          </p:cNvSpPr>
          <p:nvPr/>
        </p:nvSpPr>
        <p:spPr bwMode="auto">
          <a:xfrm>
            <a:off x="24511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05" name="Line 9"/>
          <p:cNvSpPr>
            <a:spLocks noChangeShapeType="1"/>
          </p:cNvSpPr>
          <p:nvPr/>
        </p:nvSpPr>
        <p:spPr bwMode="auto">
          <a:xfrm>
            <a:off x="13557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6" name="Text Box 10"/>
          <p:cNvSpPr txBox="1">
            <a:spLocks noChangeArrowheads="1"/>
          </p:cNvSpPr>
          <p:nvPr/>
        </p:nvSpPr>
        <p:spPr bwMode="auto">
          <a:xfrm>
            <a:off x="1483953" y="4435423"/>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8907" name="Line 11"/>
          <p:cNvSpPr>
            <a:spLocks noChangeShapeType="1"/>
          </p:cNvSpPr>
          <p:nvPr/>
        </p:nvSpPr>
        <p:spPr bwMode="auto">
          <a:xfrm rot="1800000" flipH="1">
            <a:off x="10826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8908" name="Text Box 12"/>
          <p:cNvSpPr txBox="1">
            <a:spLocks noChangeArrowheads="1"/>
          </p:cNvSpPr>
          <p:nvPr/>
        </p:nvSpPr>
        <p:spPr bwMode="auto">
          <a:xfrm>
            <a:off x="1110022" y="36925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208909" name="Line 13"/>
          <p:cNvSpPr>
            <a:spLocks noChangeShapeType="1"/>
          </p:cNvSpPr>
          <p:nvPr/>
        </p:nvSpPr>
        <p:spPr bwMode="auto">
          <a:xfrm flipV="1">
            <a:off x="3881438" y="2622550"/>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1" name="Line 15"/>
          <p:cNvSpPr>
            <a:spLocks noChangeShapeType="1"/>
          </p:cNvSpPr>
          <p:nvPr/>
        </p:nvSpPr>
        <p:spPr bwMode="auto">
          <a:xfrm flipH="1">
            <a:off x="1744663" y="6434138"/>
            <a:ext cx="21256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8913" name="Line 17"/>
          <p:cNvSpPr>
            <a:spLocks noChangeShapeType="1"/>
          </p:cNvSpPr>
          <p:nvPr/>
        </p:nvSpPr>
        <p:spPr bwMode="auto">
          <a:xfrm flipV="1">
            <a:off x="274638"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4" name="Line 18"/>
          <p:cNvSpPr>
            <a:spLocks noChangeShapeType="1"/>
          </p:cNvSpPr>
          <p:nvPr/>
        </p:nvSpPr>
        <p:spPr bwMode="auto">
          <a:xfrm flipV="1">
            <a:off x="1706563" y="643413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8915" name="Line 19"/>
          <p:cNvSpPr>
            <a:spLocks noChangeShapeType="1"/>
          </p:cNvSpPr>
          <p:nvPr/>
        </p:nvSpPr>
        <p:spPr bwMode="auto">
          <a:xfrm flipV="1">
            <a:off x="12700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8917" name="Line 21"/>
          <p:cNvSpPr>
            <a:spLocks noChangeShapeType="1"/>
          </p:cNvSpPr>
          <p:nvPr/>
        </p:nvSpPr>
        <p:spPr bwMode="auto">
          <a:xfrm flipV="1">
            <a:off x="12700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8919" name="Line 23"/>
          <p:cNvSpPr>
            <a:spLocks noChangeShapeType="1"/>
          </p:cNvSpPr>
          <p:nvPr/>
        </p:nvSpPr>
        <p:spPr bwMode="auto">
          <a:xfrm flipV="1">
            <a:off x="315913" y="2743200"/>
            <a:ext cx="3527425" cy="3670300"/>
          </a:xfrm>
          <a:prstGeom prst="line">
            <a:avLst/>
          </a:prstGeom>
          <a:noFill/>
          <a:ln w="28575">
            <a:solidFill>
              <a:schemeClr val="tx1"/>
            </a:solidFill>
            <a:prstDash val="sysDot"/>
            <a:round/>
            <a:headEnd type="none" w="lg" len="med"/>
            <a:tailEnd type="triangle" w="lg" len="med"/>
          </a:ln>
          <a:effectLst/>
        </p:spPr>
        <p:txBody>
          <a:bodyPr wrap="none" anchor="ctr">
            <a:spAutoFit/>
          </a:bodyPr>
          <a:lstStyle/>
          <a:p>
            <a:endParaRPr lang="en-US"/>
          </a:p>
        </p:txBody>
      </p:sp>
      <p:sp>
        <p:nvSpPr>
          <p:cNvPr id="208920" name="Line 24"/>
          <p:cNvSpPr>
            <a:spLocks noChangeShapeType="1"/>
          </p:cNvSpPr>
          <p:nvPr/>
        </p:nvSpPr>
        <p:spPr bwMode="auto">
          <a:xfrm>
            <a:off x="2414588" y="2730500"/>
            <a:ext cx="0" cy="2473325"/>
          </a:xfrm>
          <a:prstGeom prst="line">
            <a:avLst/>
          </a:prstGeom>
          <a:noFill/>
          <a:ln w="28575">
            <a:solidFill>
              <a:schemeClr val="tx1"/>
            </a:solidFill>
            <a:round/>
            <a:headEnd type="none" w="lg" len="med"/>
            <a:tailEnd type="triangle" w="lg" len="med"/>
          </a:ln>
          <a:effectLst/>
        </p:spPr>
        <p:txBody>
          <a:bodyPr wrap="none" anchor="ctr">
            <a:spAutoFit/>
          </a:bodyPr>
          <a:lstStyle/>
          <a:p>
            <a:endParaRPr lang="en-US" dirty="0"/>
          </a:p>
        </p:txBody>
      </p:sp>
      <p:sp>
        <p:nvSpPr>
          <p:cNvPr id="208921" name="Text Box 25"/>
          <p:cNvSpPr txBox="1">
            <a:spLocks noChangeArrowheads="1"/>
          </p:cNvSpPr>
          <p:nvPr/>
        </p:nvSpPr>
        <p:spPr bwMode="auto">
          <a:xfrm>
            <a:off x="1984375" y="4510088"/>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sp>
        <p:nvSpPr>
          <p:cNvPr id="208922" name="Text Box 26"/>
          <p:cNvSpPr txBox="1">
            <a:spLocks noChangeArrowheads="1"/>
          </p:cNvSpPr>
          <p:nvPr/>
        </p:nvSpPr>
        <p:spPr bwMode="auto">
          <a:xfrm>
            <a:off x="23860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smtClean="0">
                <a:solidFill>
                  <a:schemeClr val="tx2"/>
                </a:solidFill>
              </a:rPr>
              <a:t>H</a:t>
            </a:r>
            <a:r>
              <a:rPr lang="en-US" baseline="-25000" dirty="0" err="1" smtClean="0">
                <a:solidFill>
                  <a:schemeClr val="tx2"/>
                </a:solidFill>
              </a:rPr>
              <a:t>c</a:t>
            </a:r>
            <a:endParaRPr lang="en-US" dirty="0">
              <a:solidFill>
                <a:schemeClr val="tx2"/>
              </a:solidFill>
            </a:endParaRPr>
          </a:p>
        </p:txBody>
      </p:sp>
      <p:sp>
        <p:nvSpPr>
          <p:cNvPr id="208923" name="Text Box 27"/>
          <p:cNvSpPr txBox="1">
            <a:spLocks noChangeArrowheads="1"/>
          </p:cNvSpPr>
          <p:nvPr/>
        </p:nvSpPr>
        <p:spPr bwMode="auto">
          <a:xfrm>
            <a:off x="3700463" y="4181475"/>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smtClean="0"/>
              <a:t>H</a:t>
            </a:r>
            <a:endParaRPr lang="en-US" dirty="0"/>
          </a:p>
        </p:txBody>
      </p:sp>
      <p:sp>
        <p:nvSpPr>
          <p:cNvPr id="208933" name="Text Box 37"/>
          <p:cNvSpPr txBox="1">
            <a:spLocks noChangeArrowheads="1"/>
          </p:cNvSpPr>
          <p:nvPr/>
        </p:nvSpPr>
        <p:spPr bwMode="auto">
          <a:xfrm>
            <a:off x="6982746" y="5842667"/>
            <a:ext cx="2187575" cy="519112"/>
          </a:xfrm>
          <a:prstGeom prst="rect">
            <a:avLst/>
          </a:prstGeom>
          <a:noFill/>
          <a:ln w="12700">
            <a:noFill/>
            <a:miter lim="800000"/>
            <a:headEnd type="none" w="lg" len="med"/>
            <a:tailEnd type="none" w="lg" len="med"/>
          </a:ln>
          <a:effectLst/>
        </p:spPr>
        <p:txBody>
          <a:bodyPr wrap="none">
            <a:spAutoFit/>
          </a:bodyPr>
          <a:lstStyle/>
          <a:p>
            <a:r>
              <a:rPr lang="en-US" dirty="0"/>
              <a:t>Same answer!</a:t>
            </a:r>
          </a:p>
        </p:txBody>
      </p:sp>
      <p:sp>
        <p:nvSpPr>
          <p:cNvPr id="208934" name="Rectangle 38"/>
          <p:cNvSpPr>
            <a:spLocks noChangeArrowheads="1"/>
          </p:cNvSpPr>
          <p:nvPr/>
        </p:nvSpPr>
        <p:spPr bwMode="auto">
          <a:xfrm>
            <a:off x="377825" y="1785938"/>
            <a:ext cx="7454900" cy="519112"/>
          </a:xfrm>
          <a:prstGeom prst="rect">
            <a:avLst/>
          </a:prstGeom>
          <a:noFill/>
          <a:ln w="12700">
            <a:noFill/>
            <a:miter lim="800000"/>
            <a:headEnd type="none" w="lg" len="med"/>
            <a:tailEnd type="none" w="lg" len="med"/>
          </a:ln>
          <a:effectLst/>
        </p:spPr>
        <p:txBody>
          <a:bodyPr wrap="none">
            <a:spAutoFit/>
          </a:bodyPr>
          <a:lstStyle/>
          <a:p>
            <a:r>
              <a:rPr lang="en-US">
                <a:solidFill>
                  <a:schemeClr val="tx2"/>
                </a:solidFill>
              </a:rPr>
              <a:t>A</a:t>
            </a:r>
            <a:r>
              <a:rPr lang="en-US" baseline="-25000">
                <a:solidFill>
                  <a:schemeClr val="tx2"/>
                </a:solidFill>
              </a:rPr>
              <a:t>s</a:t>
            </a:r>
            <a:r>
              <a:rPr lang="en-US">
                <a:solidFill>
                  <a:schemeClr val="tx2"/>
                </a:solidFill>
              </a:rPr>
              <a:t> is horizontal area over which particles can settle</a:t>
            </a:r>
          </a:p>
        </p:txBody>
      </p:sp>
      <p:sp>
        <p:nvSpPr>
          <p:cNvPr id="34" name="Oval 33"/>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14" name="Picture 13"/>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548642" y="6222032"/>
            <a:ext cx="516571" cy="525714"/>
          </a:xfrm>
          <a:prstGeom prst="rect">
            <a:avLst/>
          </a:prstGeom>
        </p:spPr>
      </p:pic>
      <p:pic>
        <p:nvPicPr>
          <p:cNvPr id="16" name="Picture 15"/>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456623" y="6134413"/>
            <a:ext cx="739048" cy="175238"/>
          </a:xfrm>
          <a:prstGeom prst="rect">
            <a:avLst/>
          </a:prstGeom>
        </p:spPr>
      </p:pic>
      <p:pic>
        <p:nvPicPr>
          <p:cNvPr id="26" name="Picture 25"/>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5108575" y="2337037"/>
            <a:ext cx="1686857" cy="243810"/>
          </a:xfrm>
          <a:prstGeom prst="rect">
            <a:avLst/>
          </a:prstGeom>
        </p:spPr>
      </p:pic>
      <p:pic>
        <p:nvPicPr>
          <p:cNvPr id="27" name="Picture 26"/>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4886594" y="2889608"/>
            <a:ext cx="1600000" cy="559238"/>
          </a:xfrm>
          <a:prstGeom prst="rect">
            <a:avLst/>
          </a:prstGeom>
        </p:spPr>
      </p:pic>
      <p:pic>
        <p:nvPicPr>
          <p:cNvPr id="28" name="Picture 27"/>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7145889" y="2844390"/>
            <a:ext cx="1249524" cy="496762"/>
          </a:xfrm>
          <a:prstGeom prst="rect">
            <a:avLst/>
          </a:prstGeom>
        </p:spPr>
      </p:pic>
      <p:pic>
        <p:nvPicPr>
          <p:cNvPr id="8" name="Picture 7"/>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4886594" y="3752458"/>
            <a:ext cx="2841906" cy="608000"/>
          </a:xfrm>
          <a:prstGeom prst="rect">
            <a:avLst/>
          </a:prstGeom>
        </p:spPr>
      </p:pic>
      <p:pic>
        <p:nvPicPr>
          <p:cNvPr id="29" name="Picture 28"/>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573230" y="4788153"/>
            <a:ext cx="4473902" cy="630857"/>
          </a:xfrm>
          <a:prstGeom prst="rect">
            <a:avLst/>
          </a:prstGeom>
        </p:spPr>
      </p:pic>
      <p:pic>
        <p:nvPicPr>
          <p:cNvPr id="30" name="Picture 29"/>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4572002" y="5834285"/>
            <a:ext cx="2383241" cy="544000"/>
          </a:xfrm>
          <a:prstGeom prst="rect">
            <a:avLst/>
          </a:prstGeom>
        </p:spPr>
      </p:pic>
      <p:pic>
        <p:nvPicPr>
          <p:cNvPr id="25" name="Picture 24"/>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30846" y="5433848"/>
            <a:ext cx="652190" cy="214857"/>
          </a:xfrm>
          <a:prstGeom prst="rect">
            <a:avLst/>
          </a:prstGeom>
          <a:solidFill>
            <a:schemeClr val="bg1"/>
          </a:solidFill>
        </p:spPr>
      </p:pic>
      <p:pic>
        <p:nvPicPr>
          <p:cNvPr id="24" name="Picture 23"/>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rot="18055292">
            <a:off x="1576027" y="5357016"/>
            <a:ext cx="687238" cy="214857"/>
          </a:xfrm>
          <a:prstGeom prst="rect">
            <a:avLst/>
          </a:prstGeom>
        </p:spPr>
      </p:pic>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Equation for capture velocity</a:t>
            </a:r>
          </a:p>
        </p:txBody>
      </p:sp>
      <p:pic>
        <p:nvPicPr>
          <p:cNvPr id="25" name="Picture 2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46715" y="5458644"/>
            <a:ext cx="3768684" cy="729599"/>
          </a:xfrm>
          <a:prstGeom prst="rect">
            <a:avLst/>
          </a:prstGeom>
        </p:spPr>
      </p:pic>
      <p:pic>
        <p:nvPicPr>
          <p:cNvPr id="24" name="Picture 2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32232" y="5458643"/>
            <a:ext cx="2867200" cy="724115"/>
          </a:xfrm>
          <a:prstGeom prst="rect">
            <a:avLst/>
          </a:prstGeom>
        </p:spPr>
      </p:pic>
      <p:pic>
        <p:nvPicPr>
          <p:cNvPr id="22" name="Picture 21"/>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23555" y="3476973"/>
            <a:ext cx="4655544" cy="757029"/>
          </a:xfrm>
          <a:prstGeom prst="rect">
            <a:avLst/>
          </a:prstGeom>
        </p:spPr>
      </p:pic>
      <p:pic>
        <p:nvPicPr>
          <p:cNvPr id="21" name="Picture 2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4458611" y="2045672"/>
            <a:ext cx="3605943" cy="757029"/>
          </a:xfrm>
          <a:prstGeom prst="rect">
            <a:avLst/>
          </a:prstGeom>
        </p:spPr>
      </p:pic>
      <p:sp>
        <p:nvSpPr>
          <p:cNvPr id="10" name="TextBox 9"/>
          <p:cNvSpPr txBox="1"/>
          <p:nvPr/>
        </p:nvSpPr>
        <p:spPr>
          <a:xfrm>
            <a:off x="6893169" y="4234002"/>
            <a:ext cx="1874424" cy="523220"/>
          </a:xfrm>
          <a:prstGeom prst="rect">
            <a:avLst/>
          </a:prstGeom>
          <a:noFill/>
        </p:spPr>
        <p:txBody>
          <a:bodyPr wrap="none" rtlCol="0">
            <a:spAutoFit/>
          </a:bodyPr>
          <a:lstStyle/>
          <a:p>
            <a:r>
              <a:rPr lang="en-US" dirty="0" smtClean="0"/>
              <a:t>Tube settler</a:t>
            </a:r>
            <a:endParaRPr lang="en-US" dirty="0"/>
          </a:p>
        </p:txBody>
      </p:sp>
      <p:pic>
        <p:nvPicPr>
          <p:cNvPr id="20" name="Picture 1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723556" y="2048651"/>
            <a:ext cx="2383240" cy="544000"/>
          </a:xfrm>
          <a:prstGeom prst="rect">
            <a:avLst/>
          </a:prstGeom>
        </p:spPr>
      </p:pic>
      <p:pic>
        <p:nvPicPr>
          <p:cNvPr id="23" name="Picture 22"/>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659155" y="3590939"/>
            <a:ext cx="1840762" cy="601904"/>
          </a:xfrm>
          <a:prstGeom prst="rect">
            <a:avLst/>
          </a:prstGeom>
        </p:spPr>
      </p:pic>
    </p:spTree>
    <p:extLst>
      <p:ext uri="{BB962C8B-B14F-4D97-AF65-F5344CB8AC3E}">
        <p14:creationId xmlns:p14="http://schemas.microsoft.com/office/powerpoint/2010/main" val="2666245536"/>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lstStyle/>
          <a:p>
            <a:r>
              <a:rPr lang="en-US" sz="4000" dirty="0"/>
              <a:t>Performance ratio (conventional to plate/tube settlers)</a:t>
            </a:r>
          </a:p>
        </p:txBody>
      </p:sp>
      <p:sp>
        <p:nvSpPr>
          <p:cNvPr id="197635" name="Rectangle 3"/>
          <p:cNvSpPr>
            <a:spLocks noGrp="1" noChangeArrowheads="1"/>
          </p:cNvSpPr>
          <p:nvPr>
            <p:ph idx="1"/>
          </p:nvPr>
        </p:nvSpPr>
        <p:spPr>
          <a:xfrm>
            <a:off x="385681" y="1560513"/>
            <a:ext cx="5029200" cy="4114800"/>
          </a:xfrm>
        </p:spPr>
        <p:txBody>
          <a:bodyPr/>
          <a:lstStyle/>
          <a:p>
            <a:r>
              <a:rPr lang="en-US" sz="2800" dirty="0"/>
              <a:t>Compare the area on which a particle can be removed</a:t>
            </a:r>
          </a:p>
          <a:p>
            <a:r>
              <a:rPr lang="en-US" sz="2800" dirty="0"/>
              <a:t>Use a single plate settler to simplify the comparison</a:t>
            </a:r>
          </a:p>
          <a:p>
            <a:endParaRPr lang="en-US" sz="2800" dirty="0"/>
          </a:p>
        </p:txBody>
      </p:sp>
      <p:grpSp>
        <p:nvGrpSpPr>
          <p:cNvPr id="197636" name="Group 4"/>
          <p:cNvGrpSpPr>
            <a:grpSpLocks/>
          </p:cNvGrpSpPr>
          <p:nvPr/>
        </p:nvGrpSpPr>
        <p:grpSpPr bwMode="auto">
          <a:xfrm>
            <a:off x="6726238" y="1776413"/>
            <a:ext cx="1138237" cy="4419600"/>
            <a:chOff x="768" y="1248"/>
            <a:chExt cx="717" cy="2784"/>
          </a:xfrm>
        </p:grpSpPr>
        <p:sp>
          <p:nvSpPr>
            <p:cNvPr id="197637" name="Line 5"/>
            <p:cNvSpPr>
              <a:spLocks noChangeShapeType="1"/>
            </p:cNvSpPr>
            <p:nvPr/>
          </p:nvSpPr>
          <p:spPr bwMode="auto">
            <a:xfrm rot="1800000" flipV="1">
              <a:off x="937" y="1332"/>
              <a:ext cx="0" cy="270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97638" name="Line 6"/>
            <p:cNvSpPr>
              <a:spLocks noChangeShapeType="1"/>
            </p:cNvSpPr>
            <p:nvPr/>
          </p:nvSpPr>
          <p:spPr bwMode="auto">
            <a:xfrm rot="1800000" flipV="1">
              <a:off x="1401" y="1332"/>
              <a:ext cx="0" cy="270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197639" name="Text Box 7"/>
            <p:cNvSpPr txBox="1">
              <a:spLocks noChangeArrowheads="1"/>
            </p:cNvSpPr>
            <p:nvPr/>
          </p:nvSpPr>
          <p:spPr bwMode="auto">
            <a:xfrm>
              <a:off x="928" y="3559"/>
              <a:ext cx="257" cy="327"/>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197640" name="Line 8"/>
            <p:cNvSpPr>
              <a:spLocks noChangeShapeType="1"/>
            </p:cNvSpPr>
            <p:nvPr/>
          </p:nvSpPr>
          <p:spPr bwMode="auto">
            <a:xfrm>
              <a:off x="768" y="3863"/>
              <a:ext cx="46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1" name="Line 9"/>
            <p:cNvSpPr>
              <a:spLocks noChangeShapeType="1"/>
            </p:cNvSpPr>
            <p:nvPr/>
          </p:nvSpPr>
          <p:spPr bwMode="auto">
            <a:xfrm>
              <a:off x="1148" y="2303"/>
              <a:ext cx="337" cy="21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2" name="Text Box 10"/>
            <p:cNvSpPr txBox="1">
              <a:spLocks noChangeArrowheads="1"/>
            </p:cNvSpPr>
            <p:nvPr/>
          </p:nvSpPr>
          <p:spPr bwMode="auto">
            <a:xfrm>
              <a:off x="1200" y="2256"/>
              <a:ext cx="243" cy="33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197643" name="Line 11"/>
            <p:cNvSpPr>
              <a:spLocks noChangeShapeType="1"/>
            </p:cNvSpPr>
            <p:nvPr/>
          </p:nvSpPr>
          <p:spPr bwMode="auto">
            <a:xfrm rot="1800000" flipH="1">
              <a:off x="768" y="1248"/>
              <a:ext cx="0" cy="261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97644" name="Text Box 12"/>
            <p:cNvSpPr txBox="1">
              <a:spLocks noChangeArrowheads="1"/>
            </p:cNvSpPr>
            <p:nvPr/>
          </p:nvSpPr>
          <p:spPr bwMode="auto">
            <a:xfrm>
              <a:off x="780" y="2128"/>
              <a:ext cx="253" cy="327"/>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grpSp>
      <p:sp>
        <p:nvSpPr>
          <p:cNvPr id="197645" name="Line 13"/>
          <p:cNvSpPr>
            <a:spLocks noChangeShapeType="1"/>
          </p:cNvSpPr>
          <p:nvPr/>
        </p:nvSpPr>
        <p:spPr bwMode="auto">
          <a:xfrm flipV="1">
            <a:off x="5919788" y="1868488"/>
            <a:ext cx="0" cy="4017962"/>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7647" name="Line 15"/>
          <p:cNvSpPr>
            <a:spLocks noChangeShapeType="1"/>
          </p:cNvSpPr>
          <p:nvPr/>
        </p:nvSpPr>
        <p:spPr bwMode="auto">
          <a:xfrm flipH="1">
            <a:off x="5919788" y="2216150"/>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49" name="Line 17"/>
          <p:cNvSpPr>
            <a:spLocks noChangeShapeType="1"/>
          </p:cNvSpPr>
          <p:nvPr/>
        </p:nvSpPr>
        <p:spPr bwMode="auto">
          <a:xfrm flipV="1">
            <a:off x="8005763" y="18176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0" name="Line 18"/>
          <p:cNvSpPr>
            <a:spLocks noChangeShapeType="1"/>
          </p:cNvSpPr>
          <p:nvPr/>
        </p:nvSpPr>
        <p:spPr bwMode="auto">
          <a:xfrm flipV="1">
            <a:off x="8828088" y="1790700"/>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7655" name="Text Box 23"/>
          <p:cNvSpPr txBox="1">
            <a:spLocks noChangeArrowheads="1"/>
          </p:cNvSpPr>
          <p:nvPr/>
        </p:nvSpPr>
        <p:spPr bwMode="auto">
          <a:xfrm>
            <a:off x="351948" y="5524499"/>
            <a:ext cx="3910013" cy="519113"/>
          </a:xfrm>
          <a:prstGeom prst="rect">
            <a:avLst/>
          </a:prstGeom>
          <a:noFill/>
          <a:ln w="12700">
            <a:noFill/>
            <a:miter lim="800000"/>
            <a:headEnd type="none" w="lg" len="med"/>
            <a:tailEnd type="none" w="lg" len="med"/>
          </a:ln>
          <a:effectLst/>
        </p:spPr>
        <p:txBody>
          <a:bodyPr wrap="none">
            <a:spAutoFit/>
          </a:bodyPr>
          <a:lstStyle/>
          <a:p>
            <a:r>
              <a:rPr lang="en-US" dirty="0"/>
              <a:t>Conventional capture area</a:t>
            </a:r>
          </a:p>
        </p:txBody>
      </p:sp>
      <p:sp>
        <p:nvSpPr>
          <p:cNvPr id="197657" name="Text Box 25"/>
          <p:cNvSpPr txBox="1">
            <a:spLocks noChangeArrowheads="1"/>
          </p:cNvSpPr>
          <p:nvPr/>
        </p:nvSpPr>
        <p:spPr bwMode="auto">
          <a:xfrm>
            <a:off x="735012" y="3641725"/>
            <a:ext cx="3448380" cy="523220"/>
          </a:xfrm>
          <a:prstGeom prst="rect">
            <a:avLst/>
          </a:prstGeom>
          <a:noFill/>
          <a:ln w="12700">
            <a:noFill/>
            <a:miter lim="800000"/>
            <a:headEnd type="none" w="lg" len="med"/>
            <a:tailEnd type="none" w="lg" len="med"/>
          </a:ln>
          <a:effectLst/>
        </p:spPr>
        <p:txBody>
          <a:bodyPr wrap="none">
            <a:spAutoFit/>
          </a:bodyPr>
          <a:lstStyle/>
          <a:p>
            <a:r>
              <a:rPr lang="en-US" dirty="0"/>
              <a:t>Plate/tube capture area</a:t>
            </a:r>
          </a:p>
        </p:txBody>
      </p:sp>
      <p:graphicFrame>
        <p:nvGraphicFramePr>
          <p:cNvPr id="197659" name="Object 27"/>
          <p:cNvGraphicFramePr>
            <a:graphicFrameLocks noChangeAspect="1"/>
          </p:cNvGraphicFramePr>
          <p:nvPr/>
        </p:nvGraphicFramePr>
        <p:xfrm>
          <a:off x="2644775" y="7075488"/>
          <a:ext cx="2705100" cy="1447800"/>
        </p:xfrm>
        <a:graphic>
          <a:graphicData uri="http://schemas.openxmlformats.org/presentationml/2006/ole">
            <mc:AlternateContent xmlns:mc="http://schemas.openxmlformats.org/markup-compatibility/2006">
              <mc:Choice xmlns:v="urn:schemas-microsoft-com:vml" Requires="v">
                <p:oleObj spid="_x0000_s1834103" name="Equation" r:id="rId9" imgW="2705040" imgH="1447560" progId="Equation.DSMT4">
                  <p:embed/>
                </p:oleObj>
              </mc:Choice>
              <mc:Fallback>
                <p:oleObj name="Equation" r:id="rId9" imgW="2705040" imgH="1447560" progId="Equation.DSMT4">
                  <p:embed/>
                  <p:pic>
                    <p:nvPicPr>
                      <p:cNvPr id="197659"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44775" y="7075488"/>
                        <a:ext cx="2705100" cy="1447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p:sp>
        <p:nvSpPr>
          <p:cNvPr id="197662" name="Line 30"/>
          <p:cNvSpPr>
            <a:spLocks noChangeShapeType="1"/>
          </p:cNvSpPr>
          <p:nvPr/>
        </p:nvSpPr>
        <p:spPr bwMode="auto">
          <a:xfrm>
            <a:off x="3348038" y="4816475"/>
            <a:ext cx="1611312" cy="1241426"/>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197663" name="Line 31"/>
          <p:cNvSpPr>
            <a:spLocks noChangeShapeType="1"/>
          </p:cNvSpPr>
          <p:nvPr/>
        </p:nvSpPr>
        <p:spPr bwMode="auto">
          <a:xfrm>
            <a:off x="3508132" y="6351587"/>
            <a:ext cx="1358836" cy="3175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8166476" y="1552205"/>
            <a:ext cx="555709" cy="627665"/>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518328" y="1919236"/>
            <a:ext cx="811153" cy="213462"/>
          </a:xfrm>
          <a:prstGeom prst="rect">
            <a:avLst/>
          </a:prstGeom>
        </p:spPr>
      </p:pic>
      <p:pic>
        <p:nvPicPr>
          <p:cNvPr id="4" name="Picture 3"/>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88744" y="4336734"/>
            <a:ext cx="3164953" cy="525714"/>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889409" y="6064748"/>
            <a:ext cx="2543237" cy="525714"/>
          </a:xfrm>
          <a:prstGeom prst="rect">
            <a:avLst/>
          </a:prstGeom>
        </p:spPr>
      </p:pic>
      <p:pic>
        <p:nvPicPr>
          <p:cNvPr id="13" name="Picture 12"/>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034837" y="6112187"/>
            <a:ext cx="3813708" cy="514603"/>
          </a:xfrm>
          <a:prstGeom prst="rect">
            <a:avLst/>
          </a:prstGeom>
        </p:spPr>
      </p:pic>
    </p:spTree>
    <p:extLst>
      <p:ext uri="{BB962C8B-B14F-4D97-AF65-F5344CB8AC3E}">
        <p14:creationId xmlns:p14="http://schemas.microsoft.com/office/powerpoint/2010/main" val="1122711565"/>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p:txBody>
          <a:bodyPr/>
          <a:lstStyle/>
          <a:p>
            <a:r>
              <a:rPr lang="en-US" dirty="0"/>
              <a:t>Settle Capture Velocity Confusion</a:t>
            </a:r>
          </a:p>
        </p:txBody>
      </p:sp>
      <p:sp>
        <p:nvSpPr>
          <p:cNvPr id="211975" name="Text Box 7"/>
          <p:cNvSpPr txBox="1">
            <a:spLocks noChangeArrowheads="1"/>
          </p:cNvSpPr>
          <p:nvPr/>
        </p:nvSpPr>
        <p:spPr bwMode="auto">
          <a:xfrm>
            <a:off x="3848188" y="1915710"/>
            <a:ext cx="3155303" cy="830997"/>
          </a:xfrm>
          <a:prstGeom prst="rect">
            <a:avLst/>
          </a:prstGeom>
          <a:noFill/>
          <a:ln w="12700">
            <a:noFill/>
            <a:miter lim="800000"/>
            <a:headEnd type="none" w="lg" len="med"/>
            <a:tailEnd type="none" w="lg" len="med"/>
          </a:ln>
          <a:effectLst/>
        </p:spPr>
        <p:txBody>
          <a:bodyPr wrap="square">
            <a:spAutoFit/>
          </a:bodyPr>
          <a:lstStyle/>
          <a:p>
            <a:r>
              <a:rPr lang="en-US" sz="1600" dirty="0"/>
              <a:t>Surface Water Treatment for Communities in Developing Countries, Schulz and </a:t>
            </a:r>
            <a:r>
              <a:rPr lang="en-US" sz="1600" dirty="0" err="1"/>
              <a:t>Okun</a:t>
            </a:r>
            <a:r>
              <a:rPr lang="en-US" sz="1600" dirty="0"/>
              <a:t> (1984)</a:t>
            </a:r>
          </a:p>
        </p:txBody>
      </p:sp>
      <p:sp>
        <p:nvSpPr>
          <p:cNvPr id="211977" name="Text Box 9"/>
          <p:cNvSpPr txBox="1">
            <a:spLocks noChangeArrowheads="1"/>
          </p:cNvSpPr>
          <p:nvPr/>
        </p:nvSpPr>
        <p:spPr bwMode="auto">
          <a:xfrm>
            <a:off x="1287914" y="3855578"/>
            <a:ext cx="5392738" cy="519112"/>
          </a:xfrm>
          <a:prstGeom prst="rect">
            <a:avLst/>
          </a:prstGeom>
          <a:noFill/>
          <a:ln w="12700">
            <a:noFill/>
            <a:miter lim="800000"/>
            <a:headEnd type="none" w="lg" len="med"/>
            <a:tailEnd type="none" w="lg" len="med"/>
          </a:ln>
          <a:effectLst/>
        </p:spPr>
        <p:txBody>
          <a:bodyPr wrap="none">
            <a:spAutoFit/>
          </a:bodyPr>
          <a:lstStyle/>
          <a:p>
            <a:r>
              <a:rPr lang="en-US" dirty="0"/>
              <a:t>Water Quality and Treatment (1999)</a:t>
            </a:r>
          </a:p>
        </p:txBody>
      </p:sp>
      <p:sp>
        <p:nvSpPr>
          <p:cNvPr id="211979" name="Text Box 11"/>
          <p:cNvSpPr txBox="1">
            <a:spLocks noChangeArrowheads="1"/>
          </p:cNvSpPr>
          <p:nvPr/>
        </p:nvSpPr>
        <p:spPr bwMode="auto">
          <a:xfrm>
            <a:off x="3578225" y="5624513"/>
            <a:ext cx="2020888" cy="519112"/>
          </a:xfrm>
          <a:prstGeom prst="rect">
            <a:avLst/>
          </a:prstGeom>
          <a:noFill/>
          <a:ln w="12700">
            <a:noFill/>
            <a:miter lim="800000"/>
            <a:headEnd type="none" w="lg" len="med"/>
            <a:tailEnd type="none" w="lg" len="med"/>
          </a:ln>
          <a:effectLst/>
        </p:spPr>
        <p:txBody>
          <a:bodyPr wrap="none">
            <a:spAutoFit/>
          </a:bodyPr>
          <a:lstStyle/>
          <a:p>
            <a:r>
              <a:rPr lang="en-US"/>
              <a:t>Weber-Shirk</a:t>
            </a:r>
          </a:p>
        </p:txBody>
      </p:sp>
      <p:grpSp>
        <p:nvGrpSpPr>
          <p:cNvPr id="211997" name="Group 29"/>
          <p:cNvGrpSpPr>
            <a:grpSpLocks/>
          </p:cNvGrpSpPr>
          <p:nvPr/>
        </p:nvGrpSpPr>
        <p:grpSpPr bwMode="auto">
          <a:xfrm>
            <a:off x="7848600" y="5280025"/>
            <a:ext cx="982663" cy="1301750"/>
            <a:chOff x="4944" y="3326"/>
            <a:chExt cx="619" cy="820"/>
          </a:xfrm>
        </p:grpSpPr>
        <p:sp>
          <p:nvSpPr>
            <p:cNvPr id="211990" name="Line 22"/>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1991" name="Line 23"/>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grpSp>
        <p:nvGrpSpPr>
          <p:cNvPr id="211996" name="Group 28"/>
          <p:cNvGrpSpPr>
            <a:grpSpLocks/>
          </p:cNvGrpSpPr>
          <p:nvPr/>
        </p:nvGrpSpPr>
        <p:grpSpPr bwMode="auto">
          <a:xfrm>
            <a:off x="7158759" y="1865069"/>
            <a:ext cx="479425" cy="696912"/>
            <a:chOff x="4918" y="2074"/>
            <a:chExt cx="619" cy="901"/>
          </a:xfrm>
        </p:grpSpPr>
        <p:sp>
          <p:nvSpPr>
            <p:cNvPr id="211992" name="Line 24"/>
            <p:cNvSpPr>
              <a:spLocks noChangeShapeType="1"/>
            </p:cNvSpPr>
            <p:nvPr/>
          </p:nvSpPr>
          <p:spPr bwMode="auto">
            <a:xfrm flipH="1">
              <a:off x="4918" y="2074"/>
              <a:ext cx="473" cy="820"/>
            </a:xfrm>
            <a:prstGeom prst="line">
              <a:avLst/>
            </a:prstGeom>
            <a:noFill/>
            <a:ln w="28575">
              <a:solidFill>
                <a:schemeClr val="accent1"/>
              </a:solidFill>
              <a:round/>
              <a:headEnd type="none" w="lg" len="med"/>
              <a:tailEnd type="none" w="lg" len="med"/>
            </a:ln>
            <a:effectLst/>
          </p:spPr>
          <p:txBody>
            <a:bodyPr anchor="ctr">
              <a:spAutoFit/>
            </a:bodyPr>
            <a:lstStyle/>
            <a:p>
              <a:endParaRPr lang="en-US"/>
            </a:p>
          </p:txBody>
        </p:sp>
        <p:sp>
          <p:nvSpPr>
            <p:cNvPr id="211993" name="Line 25"/>
            <p:cNvSpPr>
              <a:spLocks noChangeShapeType="1"/>
            </p:cNvSpPr>
            <p:nvPr/>
          </p:nvSpPr>
          <p:spPr bwMode="auto">
            <a:xfrm flipH="1">
              <a:off x="5064" y="2155"/>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11995" name="Text Box 27"/>
          <p:cNvSpPr txBox="1">
            <a:spLocks noChangeArrowheads="1"/>
          </p:cNvSpPr>
          <p:nvPr/>
        </p:nvSpPr>
        <p:spPr bwMode="auto">
          <a:xfrm>
            <a:off x="3578225" y="6100763"/>
            <a:ext cx="4540250" cy="519112"/>
          </a:xfrm>
          <a:prstGeom prst="rect">
            <a:avLst/>
          </a:prstGeom>
          <a:noFill/>
          <a:ln w="12700">
            <a:noFill/>
            <a:miter lim="800000"/>
            <a:headEnd type="none" w="lg" len="med"/>
            <a:tailEnd type="none" w="lg" len="med"/>
          </a:ln>
          <a:effectLst/>
        </p:spPr>
        <p:txBody>
          <a:bodyPr>
            <a:spAutoFit/>
          </a:bodyPr>
          <a:lstStyle/>
          <a:p>
            <a:r>
              <a:rPr lang="en-US"/>
              <a:t>Assume that the geometry is</a:t>
            </a:r>
          </a:p>
        </p:txBody>
      </p:sp>
      <p:grpSp>
        <p:nvGrpSpPr>
          <p:cNvPr id="212001" name="Group 33"/>
          <p:cNvGrpSpPr>
            <a:grpSpLocks/>
          </p:cNvGrpSpPr>
          <p:nvPr/>
        </p:nvGrpSpPr>
        <p:grpSpPr bwMode="auto">
          <a:xfrm>
            <a:off x="7803906" y="3706568"/>
            <a:ext cx="544513" cy="720725"/>
            <a:chOff x="4944" y="3326"/>
            <a:chExt cx="619" cy="820"/>
          </a:xfrm>
        </p:grpSpPr>
        <p:sp>
          <p:nvSpPr>
            <p:cNvPr id="212002" name="Line 34"/>
            <p:cNvSpPr>
              <a:spLocks noChangeShapeType="1"/>
            </p:cNvSpPr>
            <p:nvPr/>
          </p:nvSpPr>
          <p:spPr bwMode="auto">
            <a:xfrm flipH="1">
              <a:off x="4944"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sp>
          <p:nvSpPr>
            <p:cNvPr id="212003" name="Line 35"/>
            <p:cNvSpPr>
              <a:spLocks noChangeShapeType="1"/>
            </p:cNvSpPr>
            <p:nvPr/>
          </p:nvSpPr>
          <p:spPr bwMode="auto">
            <a:xfrm flipH="1">
              <a:off x="5090" y="3326"/>
              <a:ext cx="473" cy="820"/>
            </a:xfrm>
            <a:prstGeom prst="line">
              <a:avLst/>
            </a:prstGeom>
            <a:noFill/>
            <a:ln w="28575">
              <a:solidFill>
                <a:schemeClr val="accent1"/>
              </a:solidFill>
              <a:round/>
              <a:headEnd type="none" w="lg" len="med"/>
              <a:tailEnd type="none" w="lg" len="med"/>
            </a:ln>
            <a:effectLst/>
          </p:spPr>
          <p:txBody>
            <a:bodyPr wrap="none" anchor="ctr">
              <a:spAutoFit/>
            </a:bodyPr>
            <a:lstStyle/>
            <a:p>
              <a:endParaRPr lang="en-US"/>
            </a:p>
          </p:txBody>
        </p:sp>
      </p:grpSp>
      <p:sp>
        <p:nvSpPr>
          <p:cNvPr id="23" name="TextBox 22"/>
          <p:cNvSpPr txBox="1"/>
          <p:nvPr/>
        </p:nvSpPr>
        <p:spPr>
          <a:xfrm>
            <a:off x="1011116" y="2690446"/>
            <a:ext cx="6443896" cy="954107"/>
          </a:xfrm>
          <a:prstGeom prst="rect">
            <a:avLst/>
          </a:prstGeom>
          <a:noFill/>
        </p:spPr>
        <p:txBody>
          <a:bodyPr wrap="square" rtlCol="0">
            <a:spAutoFit/>
          </a:bodyPr>
          <a:lstStyle/>
          <a:p>
            <a:r>
              <a:rPr lang="en-US" dirty="0"/>
              <a:t>Consistent, but no one uses this geometry </a:t>
            </a:r>
            <a:r>
              <a:rPr lang="en-US" b="1" dirty="0"/>
              <a:t>except in labs</a:t>
            </a:r>
          </a:p>
        </p:txBody>
      </p:sp>
      <p:sp>
        <p:nvSpPr>
          <p:cNvPr id="24" name="Rectangle 23"/>
          <p:cNvSpPr/>
          <p:nvPr/>
        </p:nvSpPr>
        <p:spPr>
          <a:xfrm>
            <a:off x="3775803" y="4354352"/>
            <a:ext cx="1896673" cy="523220"/>
          </a:xfrm>
          <a:prstGeom prst="rect">
            <a:avLst/>
          </a:prstGeom>
        </p:spPr>
        <p:txBody>
          <a:bodyPr wrap="none">
            <a:spAutoFit/>
          </a:bodyPr>
          <a:lstStyle/>
          <a:p>
            <a:r>
              <a:rPr lang="en-US" dirty="0"/>
              <a:t>inconsistent</a:t>
            </a:r>
          </a:p>
        </p:txBody>
      </p:sp>
      <p:sp>
        <p:nvSpPr>
          <p:cNvPr id="25" name="Line 36 1"/>
          <p:cNvSpPr>
            <a:spLocks noChangeShapeType="1"/>
          </p:cNvSpPr>
          <p:nvPr/>
        </p:nvSpPr>
        <p:spPr bwMode="auto">
          <a:xfrm flipH="1" flipV="1">
            <a:off x="884255" y="2534109"/>
            <a:ext cx="162030" cy="393727"/>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6" name="Line 36 2"/>
          <p:cNvSpPr>
            <a:spLocks noChangeShapeType="1"/>
          </p:cNvSpPr>
          <p:nvPr/>
        </p:nvSpPr>
        <p:spPr bwMode="auto">
          <a:xfrm flipV="1">
            <a:off x="6699727" y="2539266"/>
            <a:ext cx="494324" cy="318234"/>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cxnSp>
        <p:nvCxnSpPr>
          <p:cNvPr id="28" name="Elbow Connector 27"/>
          <p:cNvCxnSpPr>
            <a:cxnSpLocks/>
            <a:stCxn id="24" idx="1"/>
            <a:endCxn id="25" idx="1"/>
          </p:cNvCxnSpPr>
          <p:nvPr/>
        </p:nvCxnSpPr>
        <p:spPr bwMode="auto">
          <a:xfrm rot="10800000">
            <a:off x="884255" y="2534110"/>
            <a:ext cx="2891548" cy="2081853"/>
          </a:xfrm>
          <a:prstGeom prst="bentConnector2">
            <a:avLst/>
          </a:prstGeom>
          <a:noFill/>
          <a:ln w="12700" cap="flat" cmpd="sng" algn="ctr">
            <a:solidFill>
              <a:schemeClr val="tx1"/>
            </a:solidFill>
            <a:prstDash val="solid"/>
            <a:round/>
            <a:headEnd type="none" w="lg" len="med"/>
            <a:tailEnd type="arrow"/>
          </a:ln>
          <a:effectLst/>
        </p:spPr>
      </p:cxnSp>
      <p:sp>
        <p:nvSpPr>
          <p:cNvPr id="31" name="Line 36 3"/>
          <p:cNvSpPr>
            <a:spLocks noChangeShapeType="1"/>
          </p:cNvSpPr>
          <p:nvPr/>
        </p:nvSpPr>
        <p:spPr bwMode="auto">
          <a:xfrm flipV="1">
            <a:off x="5656729" y="4466678"/>
            <a:ext cx="2109006" cy="177040"/>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
        <p:nvSpPr>
          <p:cNvPr id="27" name="Oval 26"/>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40512" y="1921706"/>
            <a:ext cx="3364573" cy="556190"/>
          </a:xfrm>
          <a:prstGeom prst="rect">
            <a:avLst/>
          </a:prstGeom>
        </p:spPr>
      </p:pic>
      <p:pic>
        <p:nvPicPr>
          <p:cNvPr id="9" name="Picture 8">
            <a:extLst>
              <a:ext uri="{FF2B5EF4-FFF2-40B4-BE49-F238E27FC236}">
                <a16:creationId xmlns:a16="http://schemas.microsoft.com/office/drawing/2014/main" id="{4361DF46-0644-4D58-B95D-D41DFF40FC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121128" y="1029505"/>
            <a:ext cx="3353904" cy="987428"/>
          </a:xfrm>
          <a:prstGeom prst="rect">
            <a:avLst/>
          </a:prstGeom>
        </p:spPr>
      </p:pic>
      <p:pic>
        <p:nvPicPr>
          <p:cNvPr id="11" name="Picture 10">
            <a:extLst>
              <a:ext uri="{FF2B5EF4-FFF2-40B4-BE49-F238E27FC236}">
                <a16:creationId xmlns:a16="http://schemas.microsoft.com/office/drawing/2014/main" id="{BF1B065C-196B-448D-8112-2F92D5FC674D}"/>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5705" y="2370122"/>
            <a:ext cx="1164190" cy="557714"/>
          </a:xfrm>
          <a:prstGeom prst="rect">
            <a:avLst/>
          </a:prstGeom>
        </p:spPr>
      </p:pic>
      <p:pic>
        <p:nvPicPr>
          <p:cNvPr id="8" name="Picture 7"/>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489885" y="5821906"/>
            <a:ext cx="2852570" cy="556190"/>
          </a:xfrm>
          <a:prstGeom prst="rect">
            <a:avLst/>
          </a:prstGeom>
        </p:spPr>
      </p:pic>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8" name="Rectangle 4"/>
          <p:cNvSpPr>
            <a:spLocks noGrp="1" noChangeArrowheads="1"/>
          </p:cNvSpPr>
          <p:nvPr>
            <p:ph type="title"/>
          </p:nvPr>
        </p:nvSpPr>
        <p:spPr/>
        <p:txBody>
          <a:bodyPr/>
          <a:lstStyle/>
          <a:p>
            <a:r>
              <a:rPr lang="en-US" dirty="0"/>
              <a:t>Thick Plate Settlers</a:t>
            </a:r>
          </a:p>
        </p:txBody>
      </p:sp>
      <p:sp>
        <p:nvSpPr>
          <p:cNvPr id="420869" name="Line 5"/>
          <p:cNvSpPr>
            <a:spLocks noChangeShapeType="1"/>
          </p:cNvSpPr>
          <p:nvPr/>
        </p:nvSpPr>
        <p:spPr bwMode="auto">
          <a:xfrm rot="1800000" flipV="1">
            <a:off x="1782763" y="198755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420870" name="Line 6"/>
          <p:cNvSpPr>
            <a:spLocks noChangeShapeType="1"/>
          </p:cNvSpPr>
          <p:nvPr/>
        </p:nvSpPr>
        <p:spPr bwMode="auto">
          <a:xfrm rot="1800000" flipV="1">
            <a:off x="3230563" y="198755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420871" name="Text Box 7"/>
          <p:cNvSpPr txBox="1">
            <a:spLocks noChangeArrowheads="1"/>
          </p:cNvSpPr>
          <p:nvPr/>
        </p:nvSpPr>
        <p:spPr bwMode="auto">
          <a:xfrm>
            <a:off x="3136900" y="4260850"/>
            <a:ext cx="407988" cy="519113"/>
          </a:xfrm>
          <a:prstGeom prst="rect">
            <a:avLst/>
          </a:prstGeom>
          <a:noFill/>
          <a:ln w="12700">
            <a:noFill/>
            <a:miter lim="800000"/>
            <a:headEnd type="none" w="lg" len="med"/>
            <a:tailEnd type="none" w="lg" len="med"/>
          </a:ln>
          <a:effectLst/>
        </p:spPr>
        <p:txBody>
          <a:bodyPr wrap="none">
            <a:spAutoFit/>
          </a:bodyPr>
          <a:lstStyle/>
          <a:p>
            <a:r>
              <a:rPr lang="en-US">
                <a:latin typeface="Symbol" pitchFamily="18" charset="2"/>
              </a:rPr>
              <a:t>a</a:t>
            </a:r>
          </a:p>
        </p:txBody>
      </p:sp>
      <p:sp>
        <p:nvSpPr>
          <p:cNvPr id="420872" name="Line 8"/>
          <p:cNvSpPr>
            <a:spLocks noChangeShapeType="1"/>
          </p:cNvSpPr>
          <p:nvPr/>
        </p:nvSpPr>
        <p:spPr bwMode="auto">
          <a:xfrm>
            <a:off x="2882900" y="47434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73" name="Line 9"/>
          <p:cNvSpPr>
            <a:spLocks noChangeShapeType="1"/>
          </p:cNvSpPr>
          <p:nvPr/>
        </p:nvSpPr>
        <p:spPr bwMode="auto">
          <a:xfrm>
            <a:off x="1876425" y="4156075"/>
            <a:ext cx="911225" cy="568325"/>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4" name="Text Box 10"/>
          <p:cNvSpPr txBox="1">
            <a:spLocks noChangeArrowheads="1"/>
          </p:cNvSpPr>
          <p:nvPr/>
        </p:nvSpPr>
        <p:spPr bwMode="auto">
          <a:xfrm>
            <a:off x="1978025" y="4043363"/>
            <a:ext cx="382588"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S</a:t>
            </a:r>
          </a:p>
        </p:txBody>
      </p:sp>
      <p:sp>
        <p:nvSpPr>
          <p:cNvPr id="420875" name="Line 11"/>
          <p:cNvSpPr>
            <a:spLocks noChangeShapeType="1"/>
          </p:cNvSpPr>
          <p:nvPr/>
        </p:nvSpPr>
        <p:spPr bwMode="auto">
          <a:xfrm rot="1800000" flipH="1">
            <a:off x="1463675" y="18288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420876" name="Text Box 12"/>
          <p:cNvSpPr txBox="1">
            <a:spLocks noChangeArrowheads="1"/>
          </p:cNvSpPr>
          <p:nvPr/>
        </p:nvSpPr>
        <p:spPr bwMode="auto">
          <a:xfrm>
            <a:off x="1530350" y="3235325"/>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a:t>L</a:t>
            </a:r>
          </a:p>
        </p:txBody>
      </p:sp>
      <p:sp>
        <p:nvSpPr>
          <p:cNvPr id="420877" name="Line 13"/>
          <p:cNvSpPr>
            <a:spLocks noChangeShapeType="1"/>
          </p:cNvSpPr>
          <p:nvPr/>
        </p:nvSpPr>
        <p:spPr bwMode="auto">
          <a:xfrm flipV="1">
            <a:off x="708025" y="19462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20879" name="Line 15"/>
          <p:cNvSpPr>
            <a:spLocks noChangeShapeType="1"/>
          </p:cNvSpPr>
          <p:nvPr/>
        </p:nvSpPr>
        <p:spPr bwMode="auto">
          <a:xfrm flipH="1">
            <a:off x="708025" y="22939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1" name="Line 17"/>
          <p:cNvSpPr>
            <a:spLocks noChangeShapeType="1"/>
          </p:cNvSpPr>
          <p:nvPr/>
        </p:nvSpPr>
        <p:spPr bwMode="auto">
          <a:xfrm flipV="1">
            <a:off x="2946400" y="18954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2" name="Line 18"/>
          <p:cNvSpPr>
            <a:spLocks noChangeShapeType="1"/>
          </p:cNvSpPr>
          <p:nvPr/>
        </p:nvSpPr>
        <p:spPr bwMode="auto">
          <a:xfrm flipV="1">
            <a:off x="4225925" y="18684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20883" name="Line 19"/>
          <p:cNvSpPr>
            <a:spLocks noChangeShapeType="1"/>
          </p:cNvSpPr>
          <p:nvPr/>
        </p:nvSpPr>
        <p:spPr bwMode="auto">
          <a:xfrm flipV="1">
            <a:off x="1701800" y="53117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420885" name="Line 21"/>
          <p:cNvSpPr>
            <a:spLocks noChangeShapeType="1"/>
          </p:cNvSpPr>
          <p:nvPr/>
        </p:nvSpPr>
        <p:spPr bwMode="auto">
          <a:xfrm flipV="1">
            <a:off x="1701800" y="53101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20887" name="Line 23"/>
          <p:cNvSpPr>
            <a:spLocks noChangeShapeType="1"/>
          </p:cNvSpPr>
          <p:nvPr/>
        </p:nvSpPr>
        <p:spPr bwMode="auto">
          <a:xfrm flipV="1">
            <a:off x="747713" y="23114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420888" name="Line 24"/>
          <p:cNvSpPr>
            <a:spLocks noChangeShapeType="1"/>
          </p:cNvSpPr>
          <p:nvPr/>
        </p:nvSpPr>
        <p:spPr bwMode="auto">
          <a:xfrm>
            <a:off x="2846388" y="2298700"/>
            <a:ext cx="0" cy="2473325"/>
          </a:xfrm>
          <a:prstGeom prst="line">
            <a:avLst/>
          </a:prstGeom>
          <a:noFill/>
          <a:ln w="28575">
            <a:solidFill>
              <a:schemeClr val="folHlink"/>
            </a:solidFill>
            <a:round/>
            <a:headEnd type="none" w="lg" len="med"/>
            <a:tailEnd type="triangle" w="lg" len="med"/>
          </a:ln>
          <a:effectLst/>
        </p:spPr>
        <p:txBody>
          <a:bodyPr wrap="none" anchor="ctr">
            <a:spAutoFit/>
          </a:bodyPr>
          <a:lstStyle/>
          <a:p>
            <a:endParaRPr lang="en-US"/>
          </a:p>
        </p:txBody>
      </p:sp>
      <p:sp>
        <p:nvSpPr>
          <p:cNvPr id="420889" name="Text Box 25"/>
          <p:cNvSpPr txBox="1">
            <a:spLocks noChangeArrowheads="1"/>
          </p:cNvSpPr>
          <p:nvPr/>
        </p:nvSpPr>
        <p:spPr bwMode="auto">
          <a:xfrm>
            <a:off x="2416175" y="4078288"/>
            <a:ext cx="407988"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latin typeface="Symbol" pitchFamily="18" charset="2"/>
              </a:rPr>
              <a:t>a</a:t>
            </a:r>
          </a:p>
        </p:txBody>
      </p:sp>
      <p:sp>
        <p:nvSpPr>
          <p:cNvPr id="420890" name="Text Box 26"/>
          <p:cNvSpPr txBox="1">
            <a:spLocks noChangeArrowheads="1"/>
          </p:cNvSpPr>
          <p:nvPr/>
        </p:nvSpPr>
        <p:spPr bwMode="auto">
          <a:xfrm>
            <a:off x="2817813" y="2462213"/>
            <a:ext cx="468312"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h</a:t>
            </a:r>
            <a:r>
              <a:rPr lang="en-US" baseline="-25000">
                <a:solidFill>
                  <a:schemeClr val="folHlink"/>
                </a:solidFill>
              </a:rPr>
              <a:t>c</a:t>
            </a:r>
            <a:endParaRPr lang="en-US">
              <a:solidFill>
                <a:schemeClr val="folHlink"/>
              </a:solidFill>
            </a:endParaRPr>
          </a:p>
        </p:txBody>
      </p:sp>
      <p:sp>
        <p:nvSpPr>
          <p:cNvPr id="420891" name="Text Box 27"/>
          <p:cNvSpPr txBox="1">
            <a:spLocks noChangeArrowheads="1"/>
          </p:cNvSpPr>
          <p:nvPr/>
        </p:nvSpPr>
        <p:spPr bwMode="auto">
          <a:xfrm>
            <a:off x="500063" y="3414713"/>
            <a:ext cx="361950"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t>h</a:t>
            </a:r>
          </a:p>
        </p:txBody>
      </p:sp>
      <p:sp>
        <p:nvSpPr>
          <p:cNvPr id="420892" name="Text Box 28"/>
          <p:cNvSpPr txBox="1">
            <a:spLocks noChangeArrowheads="1"/>
          </p:cNvSpPr>
          <p:nvPr/>
        </p:nvSpPr>
        <p:spPr bwMode="auto">
          <a:xfrm>
            <a:off x="4283075" y="2178050"/>
            <a:ext cx="4860925" cy="4832092"/>
          </a:xfrm>
          <a:prstGeom prst="rect">
            <a:avLst/>
          </a:prstGeom>
          <a:noFill/>
          <a:ln w="12700">
            <a:noFill/>
            <a:miter lim="800000"/>
            <a:headEnd type="none" w="lg" len="med"/>
            <a:tailEnd type="none" w="lg" len="med"/>
          </a:ln>
          <a:effectLst/>
        </p:spPr>
        <p:txBody>
          <a:bodyPr>
            <a:spAutoFit/>
          </a:bodyPr>
          <a:lstStyle/>
          <a:p>
            <a:pPr marL="801688" indent="-801688"/>
            <a:r>
              <a:rPr lang="en-US" dirty="0"/>
              <a:t>S	Distance between plate settlers</a:t>
            </a:r>
          </a:p>
          <a:p>
            <a:pPr marL="801688" indent="-801688"/>
            <a:r>
              <a:rPr lang="en-US" dirty="0"/>
              <a:t>B	Center to center distance</a:t>
            </a:r>
          </a:p>
          <a:p>
            <a:pPr marL="801688" indent="-801688"/>
            <a:r>
              <a:rPr lang="en-US" dirty="0"/>
              <a:t>T	Plate settler thickness</a:t>
            </a:r>
          </a:p>
          <a:p>
            <a:pPr marL="801688" indent="-801688"/>
            <a:r>
              <a:rPr lang="en-US" dirty="0"/>
              <a:t>	Vertical velocity component </a:t>
            </a:r>
            <a:r>
              <a:rPr lang="en-US" b="1" dirty="0"/>
              <a:t>beneath</a:t>
            </a:r>
            <a:r>
              <a:rPr lang="en-US" dirty="0"/>
              <a:t> the plate settlers</a:t>
            </a:r>
          </a:p>
          <a:p>
            <a:pPr marL="801688" indent="-801688"/>
            <a:r>
              <a:rPr lang="en-US" dirty="0"/>
              <a:t>	Vertical velocity component </a:t>
            </a:r>
            <a:r>
              <a:rPr lang="en-US" b="1" dirty="0"/>
              <a:t>between</a:t>
            </a:r>
            <a:r>
              <a:rPr lang="en-US" dirty="0"/>
              <a:t> the plate settlers</a:t>
            </a:r>
          </a:p>
          <a:p>
            <a:pPr marL="801688" indent="-801688"/>
            <a:endParaRPr lang="en-US" dirty="0"/>
          </a:p>
        </p:txBody>
      </p:sp>
      <p:sp>
        <p:nvSpPr>
          <p:cNvPr id="420894" name="Line 30"/>
          <p:cNvSpPr>
            <a:spLocks noChangeShapeType="1"/>
          </p:cNvSpPr>
          <p:nvPr/>
        </p:nvSpPr>
        <p:spPr bwMode="auto">
          <a:xfrm flipV="1">
            <a:off x="1314450" y="6162675"/>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1" name="Oval 3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3228976" y="1705105"/>
            <a:ext cx="635323" cy="646567"/>
          </a:xfrm>
          <a:prstGeom prst="rect">
            <a:avLst/>
          </a:prstGeom>
        </p:spPr>
      </p:pic>
      <p:pic>
        <p:nvPicPr>
          <p:cNvPr id="2" name="Picture 1"/>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084734" y="1995829"/>
            <a:ext cx="998578" cy="236776"/>
          </a:xfrm>
          <a:prstGeom prst="rect">
            <a:avLst/>
          </a:prstGeom>
        </p:spPr>
      </p:pic>
      <p:pic>
        <p:nvPicPr>
          <p:cNvPr id="9" name="Picture 8"/>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326211" y="5316810"/>
            <a:ext cx="652190" cy="214857"/>
          </a:xfrm>
          <a:prstGeom prst="rect">
            <a:avLst/>
          </a:prstGeom>
          <a:solidFill>
            <a:schemeClr val="bg1"/>
          </a:solidFill>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401106" y="4983910"/>
            <a:ext cx="652190" cy="214857"/>
          </a:xfrm>
          <a:prstGeom prst="rect">
            <a:avLst/>
          </a:prstGeom>
          <a:solidFill>
            <a:schemeClr val="bg1"/>
          </a:solidFill>
        </p:spPr>
      </p:pic>
      <p:pic>
        <p:nvPicPr>
          <p:cNvPr id="7" name="Picture 6"/>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1013490" y="6458682"/>
            <a:ext cx="737523" cy="214857"/>
          </a:xfrm>
          <a:prstGeom prst="rect">
            <a:avLst/>
          </a:prstGeom>
          <a:solidFill>
            <a:schemeClr val="bg1"/>
          </a:solidFill>
        </p:spPr>
      </p:pic>
      <p:pic>
        <p:nvPicPr>
          <p:cNvPr id="8" name="Picture 7"/>
          <p:cNvPicPr>
            <a:picLocks noChangeAspect="1"/>
          </p:cNvPicPr>
          <p:nvPr>
            <p:custDataLst>
              <p:tags r:id="rId6"/>
            </p:custDataLst>
          </p:nvPr>
        </p:nvPicPr>
        <p:blipFill>
          <a:blip r:embed="rId12" cstate="print">
            <a:extLst>
              <a:ext uri="{28A0092B-C50C-407E-A947-70E740481C1C}">
                <a14:useLocalDpi xmlns:a14="http://schemas.microsoft.com/office/drawing/2010/main" val="0"/>
              </a:ext>
            </a:extLst>
          </a:blip>
          <a:stretch>
            <a:fillRect/>
          </a:stretch>
        </p:blipFill>
        <p:spPr>
          <a:xfrm>
            <a:off x="4253005" y="4084088"/>
            <a:ext cx="737523" cy="214857"/>
          </a:xfrm>
          <a:prstGeom prst="rect">
            <a:avLst/>
          </a:prstGeom>
          <a:solidFill>
            <a:schemeClr val="bg1"/>
          </a:solidFill>
        </p:spPr>
      </p:pic>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5340837" y="5687082"/>
            <a:ext cx="3590094" cy="731429"/>
          </a:xfrm>
          <a:prstGeom prst="rect">
            <a:avLst/>
          </a:prstGeom>
        </p:spPr>
      </p:pic>
      <p:sp>
        <p:nvSpPr>
          <p:cNvPr id="389122" name="Rectangle 2"/>
          <p:cNvSpPr>
            <a:spLocks noGrp="1" noChangeArrowheads="1"/>
          </p:cNvSpPr>
          <p:nvPr>
            <p:ph type="title"/>
          </p:nvPr>
        </p:nvSpPr>
        <p:spPr/>
        <p:txBody>
          <a:bodyPr/>
          <a:lstStyle/>
          <a:p>
            <a:r>
              <a:rPr lang="en-US" dirty="0"/>
              <a:t>Thick Plate Settlers</a:t>
            </a:r>
          </a:p>
        </p:txBody>
      </p:sp>
      <p:sp>
        <p:nvSpPr>
          <p:cNvPr id="389140" name="Line 20"/>
          <p:cNvSpPr>
            <a:spLocks noChangeShapeType="1"/>
          </p:cNvSpPr>
          <p:nvPr/>
        </p:nvSpPr>
        <p:spPr bwMode="auto">
          <a:xfrm>
            <a:off x="3005755" y="2466975"/>
            <a:ext cx="27813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89141" name="Text Box 21"/>
          <p:cNvSpPr txBox="1">
            <a:spLocks noChangeArrowheads="1"/>
          </p:cNvSpPr>
          <p:nvPr/>
        </p:nvSpPr>
        <p:spPr bwMode="auto">
          <a:xfrm>
            <a:off x="2912093" y="1978025"/>
            <a:ext cx="2916237" cy="519113"/>
          </a:xfrm>
          <a:prstGeom prst="rect">
            <a:avLst/>
          </a:prstGeom>
          <a:noFill/>
          <a:ln w="12700">
            <a:noFill/>
            <a:miter lim="800000"/>
            <a:headEnd type="none" w="lg" len="med"/>
            <a:tailEnd type="none" w="lg" len="med"/>
          </a:ln>
          <a:effectLst/>
        </p:spPr>
        <p:txBody>
          <a:bodyPr wrap="none">
            <a:spAutoFit/>
          </a:bodyPr>
          <a:lstStyle/>
          <a:p>
            <a:r>
              <a:rPr lang="en-US" dirty="0"/>
              <a:t>Mass Conservation</a:t>
            </a:r>
          </a:p>
        </p:txBody>
      </p:sp>
      <p:sp>
        <p:nvSpPr>
          <p:cNvPr id="389142" name="Line 22"/>
          <p:cNvSpPr>
            <a:spLocks noChangeShapeType="1"/>
          </p:cNvSpPr>
          <p:nvPr/>
        </p:nvSpPr>
        <p:spPr bwMode="auto">
          <a:xfrm>
            <a:off x="2916855" y="3017838"/>
            <a:ext cx="1422063"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a:p>
        </p:txBody>
      </p:sp>
      <p:sp>
        <p:nvSpPr>
          <p:cNvPr id="389143" name="Text Box 23"/>
          <p:cNvSpPr txBox="1">
            <a:spLocks noChangeArrowheads="1"/>
          </p:cNvSpPr>
          <p:nvPr/>
        </p:nvSpPr>
        <p:spPr bwMode="auto">
          <a:xfrm>
            <a:off x="2823193" y="2528888"/>
            <a:ext cx="1604962" cy="519112"/>
          </a:xfrm>
          <a:prstGeom prst="rect">
            <a:avLst/>
          </a:prstGeom>
          <a:noFill/>
          <a:ln w="12700">
            <a:noFill/>
            <a:miter lim="800000"/>
            <a:headEnd type="none" w="lg" len="med"/>
            <a:tailEnd type="none" w="lg" len="med"/>
          </a:ln>
          <a:effectLst/>
        </p:spPr>
        <p:txBody>
          <a:bodyPr wrap="none">
            <a:spAutoFit/>
          </a:bodyPr>
          <a:lstStyle/>
          <a:p>
            <a:r>
              <a:rPr lang="en-US"/>
              <a:t>Geometry</a:t>
            </a:r>
          </a:p>
        </p:txBody>
      </p:sp>
      <p:cxnSp>
        <p:nvCxnSpPr>
          <p:cNvPr id="15" name="Straight Arrow Connector 14"/>
          <p:cNvCxnSpPr/>
          <p:nvPr/>
        </p:nvCxnSpPr>
        <p:spPr bwMode="auto">
          <a:xfrm rot="5400000" flipH="1" flipV="1">
            <a:off x="3834050" y="3671822"/>
            <a:ext cx="3387798" cy="1243684"/>
          </a:xfrm>
          <a:prstGeom prst="straightConnector1">
            <a:avLst/>
          </a:prstGeom>
          <a:noFill/>
          <a:ln w="12700" cap="flat" cmpd="sng" algn="ctr">
            <a:solidFill>
              <a:schemeClr val="tx1"/>
            </a:solidFill>
            <a:prstDash val="solid"/>
            <a:round/>
            <a:headEnd type="none" w="lg" len="med"/>
            <a:tailEnd type="arrow"/>
          </a:ln>
          <a:effectLst/>
        </p:spPr>
      </p:cxnSp>
      <p:cxnSp>
        <p:nvCxnSpPr>
          <p:cNvPr id="16" name="Straight Arrow Connector 15"/>
          <p:cNvCxnSpPr>
            <a:cxnSpLocks/>
          </p:cNvCxnSpPr>
          <p:nvPr/>
        </p:nvCxnSpPr>
        <p:spPr bwMode="auto">
          <a:xfrm>
            <a:off x="4932002" y="5987563"/>
            <a:ext cx="328256" cy="169969"/>
          </a:xfrm>
          <a:prstGeom prst="straightConnector1">
            <a:avLst/>
          </a:prstGeom>
          <a:noFill/>
          <a:ln w="12700" cap="flat" cmpd="sng" algn="ctr">
            <a:solidFill>
              <a:schemeClr val="tx1"/>
            </a:solidFill>
            <a:prstDash val="solid"/>
            <a:round/>
            <a:headEnd type="none" w="lg" len="med"/>
            <a:tailEnd type="arrow"/>
          </a:ln>
          <a:effectLst/>
        </p:spPr>
      </p:cxnSp>
      <p:sp>
        <p:nvSpPr>
          <p:cNvPr id="20" name="Oval 1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7" name="Rounded Rectangle 16"/>
          <p:cNvSpPr/>
          <p:nvPr/>
        </p:nvSpPr>
        <p:spPr bwMode="auto">
          <a:xfrm>
            <a:off x="6601160" y="3850896"/>
            <a:ext cx="290146" cy="501161"/>
          </a:xfrm>
          <a:prstGeom prst="roundRect">
            <a:avLst>
              <a:gd name="adj" fmla="val 37276"/>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1" name="Straight Arrow Connector 20"/>
          <p:cNvCxnSpPr/>
          <p:nvPr/>
        </p:nvCxnSpPr>
        <p:spPr bwMode="auto">
          <a:xfrm rot="5400000" flipH="1" flipV="1">
            <a:off x="4794479" y="4742761"/>
            <a:ext cx="1363844" cy="1145414"/>
          </a:xfrm>
          <a:prstGeom prst="straightConnector1">
            <a:avLst/>
          </a:prstGeom>
          <a:noFill/>
          <a:ln w="12700" cap="flat" cmpd="sng" algn="ctr">
            <a:solidFill>
              <a:schemeClr val="tx1"/>
            </a:solidFill>
            <a:prstDash val="solid"/>
            <a:round/>
            <a:headEnd type="none" w="lg" len="med"/>
            <a:tailEnd type="arrow"/>
          </a:ln>
          <a:effectLst/>
        </p:spPr>
      </p:cxnSp>
      <p:sp>
        <p:nvSpPr>
          <p:cNvPr id="26" name="Rounded Rectangle 25"/>
          <p:cNvSpPr/>
          <p:nvPr/>
        </p:nvSpPr>
        <p:spPr bwMode="auto">
          <a:xfrm>
            <a:off x="5841082" y="5677250"/>
            <a:ext cx="254288" cy="404687"/>
          </a:xfrm>
          <a:prstGeom prst="roundRect">
            <a:avLst>
              <a:gd name="adj" fmla="val 50000"/>
            </a:avLst>
          </a:prstGeom>
          <a:noFill/>
          <a:ln w="254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4" name="Picture 33"/>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52272" y="1677806"/>
            <a:ext cx="2528002" cy="243810"/>
          </a:xfrm>
          <a:prstGeom prst="rect">
            <a:avLst/>
          </a:prstGeom>
        </p:spPr>
      </p:pic>
      <p:pic>
        <p:nvPicPr>
          <p:cNvPr id="4" name="Picture 3"/>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52272" y="2627501"/>
            <a:ext cx="1190095" cy="199619"/>
          </a:xfrm>
          <a:prstGeom prst="rect">
            <a:avLst/>
          </a:prstGeom>
        </p:spPr>
      </p:pic>
      <p:pic>
        <p:nvPicPr>
          <p:cNvPr id="35" name="Picture 34"/>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352274" y="3475000"/>
            <a:ext cx="2495999" cy="528762"/>
          </a:xfrm>
          <a:prstGeom prst="rect">
            <a:avLst/>
          </a:prstGeom>
        </p:spPr>
      </p:pic>
      <p:pic>
        <p:nvPicPr>
          <p:cNvPr id="36" name="Picture 3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52274" y="4486060"/>
            <a:ext cx="2383242" cy="544000"/>
          </a:xfrm>
          <a:prstGeom prst="rect">
            <a:avLst/>
          </a:prstGeom>
        </p:spPr>
      </p:pic>
      <p:pic>
        <p:nvPicPr>
          <p:cNvPr id="37" name="Picture 3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352272" y="5549529"/>
            <a:ext cx="4274284" cy="608000"/>
          </a:xfrm>
          <a:prstGeom prst="rect">
            <a:avLst/>
          </a:prstGeom>
        </p:spPr>
      </p:pic>
      <p:pic>
        <p:nvPicPr>
          <p:cNvPr id="38" name="Picture 3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106573" y="2022346"/>
            <a:ext cx="2371047" cy="678095"/>
          </a:xfrm>
          <a:prstGeom prst="rect">
            <a:avLst/>
          </a:prstGeom>
        </p:spPr>
      </p:pic>
      <p:pic>
        <p:nvPicPr>
          <p:cNvPr id="39" name="Picture 3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9542" y="3958209"/>
            <a:ext cx="2816000" cy="73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blanket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target turbidity</a:t>
            </a:r>
          </a:p>
          <a:p>
            <a:pPr lvl="1"/>
            <a:r>
              <a:rPr lang="en-US" sz="2000" dirty="0"/>
              <a:t>particle size distribution after floc blanket</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sp>
        <p:nvSpPr>
          <p:cNvPr id="6" name="TextBox 5"/>
          <p:cNvSpPr txBox="1"/>
          <p:nvPr/>
        </p:nvSpPr>
        <p:spPr>
          <a:xfrm>
            <a:off x="6792009" y="6488668"/>
            <a:ext cx="2351991" cy="369332"/>
          </a:xfrm>
          <a:prstGeom prst="rect">
            <a:avLst/>
          </a:prstGeom>
          <a:noFill/>
        </p:spPr>
        <p:txBody>
          <a:bodyPr wrap="none" rtlCol="0">
            <a:spAutoFit/>
          </a:bodyPr>
          <a:lstStyle/>
          <a:p>
            <a:r>
              <a:rPr lang="en-US" sz="1800" dirty="0">
                <a:solidFill>
                  <a:schemeClr val="accent1"/>
                </a:solidFill>
              </a:rPr>
              <a:t>2011 AguaClara design</a:t>
            </a:r>
          </a:p>
        </p:txBody>
      </p:sp>
      <p:sp>
        <p:nvSpPr>
          <p:cNvPr id="11" name="TextBox 10"/>
          <p:cNvSpPr txBox="1"/>
          <p:nvPr/>
        </p:nvSpPr>
        <p:spPr>
          <a:xfrm>
            <a:off x="5985332" y="3111335"/>
            <a:ext cx="2484976" cy="523220"/>
          </a:xfrm>
          <a:prstGeom prst="rect">
            <a:avLst/>
          </a:prstGeom>
          <a:noFill/>
        </p:spPr>
        <p:txBody>
          <a:bodyPr wrap="none" rtlCol="0">
            <a:spAutoFit/>
          </a:bodyPr>
          <a:lstStyle/>
          <a:p>
            <a:r>
              <a:rPr lang="en-US" dirty="0">
                <a:solidFill>
                  <a:schemeClr val="accent4"/>
                </a:solidFill>
              </a:rPr>
              <a:t>Needs research!</a:t>
            </a:r>
          </a:p>
        </p:txBody>
      </p:sp>
      <p:sp>
        <p:nvSpPr>
          <p:cNvPr id="3" name="TextBox 2"/>
          <p:cNvSpPr txBox="1"/>
          <p:nvPr/>
        </p:nvSpPr>
        <p:spPr>
          <a:xfrm>
            <a:off x="702128" y="6488668"/>
            <a:ext cx="2384051" cy="369332"/>
          </a:xfrm>
          <a:prstGeom prst="rect">
            <a:avLst/>
          </a:prstGeom>
          <a:noFill/>
        </p:spPr>
        <p:txBody>
          <a:bodyPr wrap="none" rtlCol="0">
            <a:spAutoFit/>
          </a:bodyPr>
          <a:lstStyle/>
          <a:p>
            <a:r>
              <a:rPr lang="en-US" sz="1800" dirty="0"/>
              <a:t>* Active research topic!</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025408" y="601753"/>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783441"/>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233177" y="4477395"/>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651114" y="5700383"/>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5"/>
          <p:cNvSpPr>
            <a:spLocks noChangeShapeType="1"/>
          </p:cNvSpPr>
          <p:nvPr/>
        </p:nvSpPr>
        <p:spPr bwMode="auto">
          <a:xfrm rot="1800000" flipV="1">
            <a:off x="1782763" y="1662246"/>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3" y="1662246"/>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p:txBody>
          <a:bodyPr/>
          <a:lstStyle/>
          <a:p>
            <a:r>
              <a:rPr lang="en-US" dirty="0"/>
              <a:t>Plate Settler Spacing Constraints: Floc Rollup</a:t>
            </a:r>
          </a:p>
        </p:txBody>
      </p:sp>
      <p:sp>
        <p:nvSpPr>
          <p:cNvPr id="777264" name="Freeform 48"/>
          <p:cNvSpPr>
            <a:spLocks/>
          </p:cNvSpPr>
          <p:nvPr/>
        </p:nvSpPr>
        <p:spPr bwMode="auto">
          <a:xfrm>
            <a:off x="2162911" y="3103696"/>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5572247" y="1653454"/>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6123263" y="1653454"/>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5882060" y="3094904"/>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1078339" y="5497110"/>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4624758" y="5544003"/>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
        <p:nvSpPr>
          <p:cNvPr id="12" name="5-Point Star 11"/>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2.22222E-6 -4.44444E-6 L 0.25382 -0.39745 " pathEditMode="relative" ptsTypes="AA">
                                      <p:cBhvr>
                                        <p:cTn id="6" dur="3000" fill="hold"/>
                                        <p:tgtEl>
                                          <p:spTgt spid="329"/>
                                        </p:tgtEl>
                                        <p:attrNameLst>
                                          <p:attrName>ppt_x</p:attrName>
                                          <p:attrName>ppt_y</p:attrName>
                                        </p:attrNameLst>
                                      </p:cBhvr>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5382 -0.39746 L 0.08073 -0.01412 " pathEditMode="relative" rAng="0" ptsTypes="AA">
                                      <p:cBhvr>
                                        <p:cTn id="11" dur="5000" fill="hold"/>
                                        <p:tgtEl>
                                          <p:spTgt spid="329"/>
                                        </p:tgtEl>
                                        <p:attrNameLst>
                                          <p:attrName>ppt_x</p:attrName>
                                          <p:attrName>ppt_y</p:attrName>
                                        </p:attrNameLst>
                                      </p:cBhvr>
                                      <p:rCtr x="-87" y="19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8073 -0.01412 L 0.08073 0.31921 " pathEditMode="relative" rAng="0" ptsTypes="AA">
                                      <p:cBhvr>
                                        <p:cTn id="14" dur="3000" fill="hold"/>
                                        <p:tgtEl>
                                          <p:spTgt spid="329"/>
                                        </p:tgtEl>
                                        <p:attrNameLst>
                                          <p:attrName>ppt_x</p:attrName>
                                          <p:attrName>ppt_y</p:attrName>
                                        </p:attrNameLst>
                                      </p:cBhvr>
                                      <p:rCtr x="0" y="167"/>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9 -0.00023 L 0.18871 -0.39213 " pathEditMode="relative" rAng="0" ptsTypes="AA">
                                      <p:cBhvr>
                                        <p:cTn id="20" dur="3000" fill="hold"/>
                                        <p:tgtEl>
                                          <p:spTgt spid="330"/>
                                        </p:tgtEl>
                                        <p:attrNameLst>
                                          <p:attrName>ppt_x</p:attrName>
                                          <p:attrName>ppt_y</p:attrName>
                                        </p:attrNameLst>
                                      </p:cBhvr>
                                      <p:rCtr x="94" y="-196"/>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8872 -0.39213 L 0.25781 -0.55 " pathEditMode="relative" rAng="0" ptsTypes="AA">
                                      <p:cBhvr>
                                        <p:cTn id="25" dur="3000" fill="hold"/>
                                        <p:tgtEl>
                                          <p:spTgt spid="330"/>
                                        </p:tgtEl>
                                        <p:attrNameLst>
                                          <p:attrName>ppt_x</p:attrName>
                                          <p:attrName>ppt_y</p:attrName>
                                        </p:attrNameLst>
                                      </p:cBhvr>
                                      <p:rCtr x="35" y="-79"/>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149906" y="1588183"/>
            <a:ext cx="5410764" cy="4525963"/>
          </a:xfrm>
        </p:spPr>
        <p:txBody>
          <a:bodyPr/>
          <a:lstStyle/>
          <a:p>
            <a:r>
              <a:rPr lang="en-US" sz="2400" dirty="0"/>
              <a:t>Find the velocity gradient next to the plate</a:t>
            </a:r>
          </a:p>
          <a:p>
            <a:r>
              <a:rPr lang="en-US" sz="2400" dirty="0"/>
              <a:t>Find the fluid velocity at the center of the floc</a:t>
            </a:r>
          </a:p>
          <a:p>
            <a:r>
              <a:rPr lang="en-US" sz="2400" dirty="0"/>
              <a:t>Find the terminal velocity of the floc down the plate (for the case of zero velocity fluid)</a:t>
            </a:r>
          </a:p>
          <a:p>
            <a:r>
              <a:rPr lang="en-US" sz="2400" dirty="0"/>
              <a:t>Set those two velocities equal for the critical case of no movement</a:t>
            </a:r>
          </a:p>
          <a:p>
            <a:r>
              <a:rPr lang="en-US" sz="2400" dirty="0"/>
              <a:t>Find the floc sedimentation velocity that can be captured given a plate spacing (</a:t>
            </a:r>
            <a:r>
              <a:rPr lang="en-US" sz="2400" dirty="0" err="1"/>
              <a:t>V</a:t>
            </a:r>
            <a:r>
              <a:rPr lang="en-US" sz="2400" baseline="-25000" dirty="0" err="1"/>
              <a:t>Slide</a:t>
            </a:r>
            <a:r>
              <a:rPr lang="en-US" sz="2400" dirty="0"/>
              <a:t>)</a:t>
            </a:r>
          </a:p>
          <a:p>
            <a:endParaRPr lang="en-US" sz="2400" dirty="0"/>
          </a:p>
        </p:txBody>
      </p:sp>
      <p:cxnSp>
        <p:nvCxnSpPr>
          <p:cNvPr id="4" name="Straight Arrow Connector 3"/>
          <p:cNvCxnSpPr/>
          <p:nvPr/>
        </p:nvCxnSpPr>
        <p:spPr bwMode="auto">
          <a:xfrm rot="5400000" flipH="1" flipV="1">
            <a:off x="7563929" y="237432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6513844" y="164299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7961644" y="164299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7449814" y="177369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8555735" y="275912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6057857" y="452585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5934860" y="455369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6114155" y="465230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6284485" y="475091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6481709" y="486745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7869510" y="300506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7090224" y="333954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5678065" y="576606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7114424" y="5891893"/>
            <a:ext cx="1414095" cy="496762"/>
          </a:xfrm>
          <a:prstGeom prst="rect">
            <a:avLst/>
          </a:prstGeom>
        </p:spPr>
      </p:pic>
      <p:grpSp>
        <p:nvGrpSpPr>
          <p:cNvPr id="50" name="Group 49"/>
          <p:cNvGrpSpPr/>
          <p:nvPr/>
        </p:nvGrpSpPr>
        <p:grpSpPr>
          <a:xfrm>
            <a:off x="5121608" y="604573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6248214" y="486163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403105" y="3076232"/>
            <a:ext cx="627722" cy="161455"/>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86" name="Line 50"/>
          <p:cNvSpPr>
            <a:spLocks noChangeShapeType="1"/>
          </p:cNvSpPr>
          <p:nvPr/>
        </p:nvSpPr>
        <p:spPr bwMode="auto">
          <a:xfrm flipV="1">
            <a:off x="260938" y="3360174"/>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74" name="Text Box 38"/>
          <p:cNvSpPr txBox="1">
            <a:spLocks noChangeArrowheads="1"/>
          </p:cNvSpPr>
          <p:nvPr/>
        </p:nvSpPr>
        <p:spPr bwMode="auto">
          <a:xfrm>
            <a:off x="6261100" y="3683000"/>
            <a:ext cx="1214438" cy="457200"/>
          </a:xfrm>
          <a:prstGeom prst="rect">
            <a:avLst/>
          </a:prstGeom>
          <a:noFill/>
          <a:ln w="12700">
            <a:noFill/>
            <a:miter lim="800000"/>
            <a:headEnd type="none" w="lg" len="med"/>
            <a:tailEnd type="none" w="lg" len="med"/>
          </a:ln>
          <a:effectLst/>
        </p:spPr>
        <p:txBody>
          <a:bodyPr wrap="none" anchor="ctr">
            <a:spAutoFit/>
          </a:bodyPr>
          <a:lstStyle/>
          <a:p>
            <a:r>
              <a:rPr lang="en-US" sz="2400">
                <a:solidFill>
                  <a:schemeClr val="folHlink"/>
                </a:solidFill>
              </a:rPr>
              <a:t>negative</a:t>
            </a:r>
          </a:p>
        </p:txBody>
      </p:sp>
      <p:sp>
        <p:nvSpPr>
          <p:cNvPr id="116785" name="Rectangle 49"/>
          <p:cNvSpPr>
            <a:spLocks noChangeArrowheads="1"/>
          </p:cNvSpPr>
          <p:nvPr/>
        </p:nvSpPr>
        <p:spPr bwMode="auto">
          <a:xfrm>
            <a:off x="4797425" y="2425700"/>
            <a:ext cx="4090988" cy="731838"/>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16738" name="Rectangle 2"/>
          <p:cNvSpPr>
            <a:spLocks noGrp="1" noChangeArrowheads="1"/>
          </p:cNvSpPr>
          <p:nvPr>
            <p:ph type="title"/>
          </p:nvPr>
        </p:nvSpPr>
        <p:spPr>
          <a:effectLst/>
        </p:spPr>
        <p:txBody>
          <a:bodyPr/>
          <a:lstStyle/>
          <a:p>
            <a:r>
              <a:rPr lang="en-US" dirty="0"/>
              <a:t>Infinite Horizontal Plates: Boundary Conditions</a:t>
            </a:r>
          </a:p>
        </p:txBody>
      </p:sp>
      <p:sp>
        <p:nvSpPr>
          <p:cNvPr id="116741" name="Text Box 5"/>
          <p:cNvSpPr txBox="1">
            <a:spLocks noChangeArrowheads="1"/>
          </p:cNvSpPr>
          <p:nvPr/>
        </p:nvSpPr>
        <p:spPr bwMode="auto">
          <a:xfrm>
            <a:off x="258763" y="1981200"/>
            <a:ext cx="2298700" cy="457200"/>
          </a:xfrm>
          <a:prstGeom prst="rect">
            <a:avLst/>
          </a:prstGeom>
          <a:noFill/>
          <a:ln w="12700">
            <a:noFill/>
            <a:miter lim="800000"/>
            <a:headEnd type="none" w="lg" len="med"/>
            <a:tailEnd type="none" w="lg" len="med"/>
          </a:ln>
          <a:effectLst/>
        </p:spPr>
        <p:txBody>
          <a:bodyPr wrap="none" anchor="ctr">
            <a:spAutoFit/>
          </a:bodyPr>
          <a:lstStyle/>
          <a:p>
            <a:r>
              <a:rPr lang="en-US" sz="2400"/>
              <a:t>No slip condition</a:t>
            </a:r>
          </a:p>
        </p:txBody>
      </p:sp>
      <p:sp>
        <p:nvSpPr>
          <p:cNvPr id="116742" name="Rectangle 6"/>
          <p:cNvSpPr>
            <a:spLocks noChangeArrowheads="1"/>
          </p:cNvSpPr>
          <p:nvPr/>
        </p:nvSpPr>
        <p:spPr bwMode="auto">
          <a:xfrm>
            <a:off x="6746875" y="2566988"/>
            <a:ext cx="184150" cy="457200"/>
          </a:xfrm>
          <a:prstGeom prst="rect">
            <a:avLst/>
          </a:prstGeom>
          <a:solidFill>
            <a:schemeClr val="hlink"/>
          </a:solidFill>
          <a:ln w="12700">
            <a:noFill/>
            <a:miter lim="800000"/>
            <a:headEnd type="none" w="lg" len="med"/>
            <a:tailEnd type="none" w="lg" len="med"/>
          </a:ln>
          <a:effectLst/>
        </p:spPr>
        <p:txBody>
          <a:bodyPr wrap="none" anchor="ctr">
            <a:spAutoFit/>
          </a:bodyPr>
          <a:lstStyle/>
          <a:p>
            <a:pPr algn="ctr"/>
            <a:endParaRPr lang="en-US" sz="2400"/>
          </a:p>
        </p:txBody>
      </p:sp>
      <p:grpSp>
        <p:nvGrpSpPr>
          <p:cNvPr id="2" name="Group 7"/>
          <p:cNvGrpSpPr>
            <a:grpSpLocks/>
          </p:cNvGrpSpPr>
          <p:nvPr/>
        </p:nvGrpSpPr>
        <p:grpSpPr bwMode="auto">
          <a:xfrm>
            <a:off x="4806950" y="3162300"/>
            <a:ext cx="4078288" cy="49213"/>
            <a:chOff x="2854" y="1938"/>
            <a:chExt cx="2569" cy="31"/>
          </a:xfrm>
        </p:grpSpPr>
        <p:sp>
          <p:nvSpPr>
            <p:cNvPr id="116744" name="Line 8"/>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5" name="Line 9"/>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grpSp>
        <p:nvGrpSpPr>
          <p:cNvPr id="3" name="Group 10"/>
          <p:cNvGrpSpPr>
            <a:grpSpLocks/>
          </p:cNvGrpSpPr>
          <p:nvPr/>
        </p:nvGrpSpPr>
        <p:grpSpPr bwMode="auto">
          <a:xfrm flipV="1">
            <a:off x="4781550" y="2374900"/>
            <a:ext cx="4078288" cy="49213"/>
            <a:chOff x="2854" y="1938"/>
            <a:chExt cx="2569" cy="31"/>
          </a:xfrm>
        </p:grpSpPr>
        <p:sp>
          <p:nvSpPr>
            <p:cNvPr id="116747" name="Line 11"/>
            <p:cNvSpPr>
              <a:spLocks noChangeShapeType="1"/>
            </p:cNvSpPr>
            <p:nvPr/>
          </p:nvSpPr>
          <p:spPr bwMode="auto">
            <a:xfrm>
              <a:off x="2869" y="1969"/>
              <a:ext cx="2531" cy="0"/>
            </a:xfrm>
            <a:prstGeom prst="line">
              <a:avLst/>
            </a:prstGeom>
            <a:noFill/>
            <a:ln w="76200">
              <a:pattFill prst="wdDnDiag">
                <a:fgClr>
                  <a:schemeClr val="accent1"/>
                </a:fgClr>
                <a:bgClr>
                  <a:schemeClr val="bg1"/>
                </a:bgClr>
              </a:pattFill>
              <a:round/>
              <a:headEnd type="none" w="lg" len="med"/>
              <a:tailEnd type="none" w="lg" len="med"/>
            </a:ln>
            <a:effectLst/>
          </p:spPr>
          <p:txBody>
            <a:bodyPr wrap="none" anchor="ctr">
              <a:spAutoFit/>
            </a:bodyPr>
            <a:lstStyle/>
            <a:p>
              <a:endParaRPr lang="en-US"/>
            </a:p>
          </p:txBody>
        </p:sp>
        <p:sp>
          <p:nvSpPr>
            <p:cNvPr id="116748" name="Line 12"/>
            <p:cNvSpPr>
              <a:spLocks noChangeShapeType="1"/>
            </p:cNvSpPr>
            <p:nvPr/>
          </p:nvSpPr>
          <p:spPr bwMode="auto">
            <a:xfrm>
              <a:off x="2854" y="1938"/>
              <a:ext cx="2569" cy="0"/>
            </a:xfrm>
            <a:prstGeom prst="line">
              <a:avLst/>
            </a:prstGeom>
            <a:noFill/>
            <a:ln w="12700">
              <a:solidFill>
                <a:schemeClr val="accent1"/>
              </a:solidFill>
              <a:round/>
              <a:headEnd type="none" w="lg" len="med"/>
              <a:tailEnd type="none" w="lg" len="med"/>
            </a:ln>
            <a:effectLst/>
          </p:spPr>
          <p:txBody>
            <a:bodyPr wrap="none" anchor="ctr">
              <a:spAutoFit/>
            </a:bodyPr>
            <a:lstStyle/>
            <a:p>
              <a:endParaRPr lang="en-US"/>
            </a:p>
          </p:txBody>
        </p:sp>
      </p:grpSp>
      <p:sp>
        <p:nvSpPr>
          <p:cNvPr id="116754" name="Text Box 18"/>
          <p:cNvSpPr txBox="1">
            <a:spLocks noChangeArrowheads="1"/>
          </p:cNvSpPr>
          <p:nvPr/>
        </p:nvSpPr>
        <p:spPr bwMode="auto">
          <a:xfrm>
            <a:off x="336550" y="2515543"/>
            <a:ext cx="3079689" cy="461665"/>
          </a:xfrm>
          <a:prstGeom prst="rect">
            <a:avLst/>
          </a:prstGeom>
          <a:noFill/>
          <a:ln w="12700">
            <a:noFill/>
            <a:miter lim="800000"/>
            <a:headEnd type="none" w="lg" len="med"/>
            <a:tailEnd type="none" w="lg" len="med"/>
          </a:ln>
          <a:effectLst/>
        </p:spPr>
        <p:txBody>
          <a:bodyPr wrap="none" anchor="ctr">
            <a:spAutoFit/>
          </a:bodyPr>
          <a:lstStyle/>
          <a:p>
            <a:r>
              <a:rPr lang="en-US" sz="2400" dirty="0">
                <a:solidFill>
                  <a:schemeClr val="folHlink"/>
                </a:solidFill>
              </a:rPr>
              <a:t>u = 0 at y = 0 and y = S</a:t>
            </a:r>
          </a:p>
        </p:txBody>
      </p:sp>
      <p:grpSp>
        <p:nvGrpSpPr>
          <p:cNvPr id="4" name="Group 27"/>
          <p:cNvGrpSpPr>
            <a:grpSpLocks/>
          </p:cNvGrpSpPr>
          <p:nvPr/>
        </p:nvGrpSpPr>
        <p:grpSpPr bwMode="auto">
          <a:xfrm>
            <a:off x="5103813" y="2430463"/>
            <a:ext cx="319087" cy="731837"/>
            <a:chOff x="3599" y="1531"/>
            <a:chExt cx="201" cy="461"/>
          </a:xfrm>
        </p:grpSpPr>
        <p:sp>
          <p:nvSpPr>
            <p:cNvPr id="116755" name="Line 19"/>
            <p:cNvSpPr>
              <a:spLocks noChangeShapeType="1"/>
            </p:cNvSpPr>
            <p:nvPr/>
          </p:nvSpPr>
          <p:spPr bwMode="auto">
            <a:xfrm>
              <a:off x="3700" y="1531"/>
              <a:ext cx="0" cy="461"/>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16756" name="Text Box 20"/>
            <p:cNvSpPr txBox="1">
              <a:spLocks noChangeArrowheads="1"/>
            </p:cNvSpPr>
            <p:nvPr/>
          </p:nvSpPr>
          <p:spPr bwMode="auto">
            <a:xfrm>
              <a:off x="3599" y="1629"/>
              <a:ext cx="201" cy="288"/>
            </a:xfrm>
            <a:prstGeom prst="rect">
              <a:avLst/>
            </a:prstGeom>
            <a:solidFill>
              <a:schemeClr val="hlink"/>
            </a:solidFill>
            <a:ln w="12700">
              <a:noFill/>
              <a:miter lim="800000"/>
              <a:headEnd type="none" w="lg" len="med"/>
              <a:tailEnd type="none" w="lg" len="med"/>
            </a:ln>
            <a:effectLst/>
          </p:spPr>
          <p:txBody>
            <a:bodyPr anchor="ctr">
              <a:spAutoFit/>
            </a:bodyPr>
            <a:lstStyle/>
            <a:p>
              <a:pPr algn="ctr"/>
              <a:r>
                <a:rPr lang="en-US" sz="2400" dirty="0"/>
                <a:t>S</a:t>
              </a:r>
            </a:p>
          </p:txBody>
        </p:sp>
      </p:grpSp>
      <p:sp>
        <p:nvSpPr>
          <p:cNvPr id="116757" name="Line 21"/>
          <p:cNvSpPr>
            <a:spLocks noChangeShapeType="1"/>
          </p:cNvSpPr>
          <p:nvPr/>
        </p:nvSpPr>
        <p:spPr bwMode="auto">
          <a:xfrm>
            <a:off x="439738" y="2930525"/>
            <a:ext cx="2894012"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6765" name="Line 29"/>
          <p:cNvSpPr>
            <a:spLocks noChangeShapeType="1"/>
          </p:cNvSpPr>
          <p:nvPr/>
        </p:nvSpPr>
        <p:spPr bwMode="auto">
          <a:xfrm flipV="1">
            <a:off x="6002338" y="2141538"/>
            <a:ext cx="0" cy="1235075"/>
          </a:xfrm>
          <a:prstGeom prst="line">
            <a:avLst/>
          </a:prstGeom>
          <a:noFill/>
          <a:ln w="38100">
            <a:solidFill>
              <a:schemeClr val="tx1"/>
            </a:solidFill>
            <a:round/>
            <a:headEnd type="none" w="lg" len="med"/>
            <a:tailEnd type="triangle" w="lg" len="med"/>
          </a:ln>
          <a:effectLst/>
        </p:spPr>
        <p:txBody>
          <a:bodyPr anchor="ctr">
            <a:spAutoFit/>
          </a:bodyPr>
          <a:lstStyle/>
          <a:p>
            <a:endParaRPr lang="en-US"/>
          </a:p>
        </p:txBody>
      </p:sp>
      <p:sp>
        <p:nvSpPr>
          <p:cNvPr id="116766" name="Line 30"/>
          <p:cNvSpPr>
            <a:spLocks noChangeShapeType="1"/>
          </p:cNvSpPr>
          <p:nvPr/>
        </p:nvSpPr>
        <p:spPr bwMode="auto">
          <a:xfrm>
            <a:off x="6008688" y="3386138"/>
            <a:ext cx="881062" cy="0"/>
          </a:xfrm>
          <a:prstGeom prst="line">
            <a:avLst/>
          </a:prstGeom>
          <a:noFill/>
          <a:ln w="38100">
            <a:solidFill>
              <a:schemeClr val="tx1"/>
            </a:solidFill>
            <a:round/>
            <a:headEnd type="none" w="lg" len="med"/>
            <a:tailEnd type="triangle" w="lg" len="med"/>
          </a:ln>
          <a:effectLst/>
        </p:spPr>
        <p:txBody>
          <a:bodyPr wrap="none" anchor="ctr">
            <a:spAutoFit/>
          </a:bodyPr>
          <a:lstStyle/>
          <a:p>
            <a:endParaRPr lang="en-US"/>
          </a:p>
        </p:txBody>
      </p:sp>
      <p:sp>
        <p:nvSpPr>
          <p:cNvPr id="116767" name="Text Box 31"/>
          <p:cNvSpPr txBox="1">
            <a:spLocks noChangeArrowheads="1"/>
          </p:cNvSpPr>
          <p:nvPr/>
        </p:nvSpPr>
        <p:spPr bwMode="auto">
          <a:xfrm>
            <a:off x="5811838" y="1711325"/>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dirty="0"/>
              <a:t>y</a:t>
            </a:r>
          </a:p>
        </p:txBody>
      </p:sp>
      <p:grpSp>
        <p:nvGrpSpPr>
          <p:cNvPr id="5" name="Group 47"/>
          <p:cNvGrpSpPr>
            <a:grpSpLocks/>
          </p:cNvGrpSpPr>
          <p:nvPr/>
        </p:nvGrpSpPr>
        <p:grpSpPr bwMode="auto">
          <a:xfrm>
            <a:off x="5470525" y="2430463"/>
            <a:ext cx="1062038" cy="731837"/>
            <a:chOff x="3446" y="1531"/>
            <a:chExt cx="669" cy="461"/>
          </a:xfrm>
        </p:grpSpPr>
        <p:sp>
          <p:nvSpPr>
            <p:cNvPr id="116768" name="Text Box 32"/>
            <p:cNvSpPr txBox="1">
              <a:spLocks noChangeArrowheads="1"/>
            </p:cNvSpPr>
            <p:nvPr/>
          </p:nvSpPr>
          <p:spPr bwMode="auto">
            <a:xfrm>
              <a:off x="3850" y="1601"/>
              <a:ext cx="200"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tx2"/>
                  </a:solidFill>
                  <a:latin typeface="Symbol" pitchFamily="18" charset="2"/>
                </a:rPr>
                <a:t>t</a:t>
              </a:r>
            </a:p>
          </p:txBody>
        </p:sp>
        <p:sp>
          <p:nvSpPr>
            <p:cNvPr id="116769" name="Line 33"/>
            <p:cNvSpPr>
              <a:spLocks noChangeShapeType="1"/>
            </p:cNvSpPr>
            <p:nvPr/>
          </p:nvSpPr>
          <p:spPr bwMode="auto">
            <a:xfrm flipH="1" flipV="1">
              <a:off x="3446" y="1531"/>
              <a:ext cx="669" cy="461"/>
            </a:xfrm>
            <a:prstGeom prst="line">
              <a:avLst/>
            </a:prstGeom>
            <a:noFill/>
            <a:ln w="38100">
              <a:solidFill>
                <a:schemeClr val="tx2"/>
              </a:solidFill>
              <a:round/>
              <a:headEnd type="none" w="lg" len="med"/>
              <a:tailEnd type="none" w="lg" len="med"/>
            </a:ln>
            <a:effectLst/>
          </p:spPr>
          <p:txBody>
            <a:bodyPr wrap="none" anchor="ctr">
              <a:spAutoFit/>
            </a:bodyPr>
            <a:lstStyle/>
            <a:p>
              <a:endParaRPr lang="en-US"/>
            </a:p>
          </p:txBody>
        </p:sp>
      </p:grpSp>
      <p:sp>
        <p:nvSpPr>
          <p:cNvPr id="116772" name="Text Box 36"/>
          <p:cNvSpPr txBox="1">
            <a:spLocks noChangeArrowheads="1"/>
          </p:cNvSpPr>
          <p:nvPr/>
        </p:nvSpPr>
        <p:spPr bwMode="auto">
          <a:xfrm>
            <a:off x="4778375" y="3678238"/>
            <a:ext cx="487363" cy="457200"/>
          </a:xfrm>
          <a:prstGeom prst="rect">
            <a:avLst/>
          </a:prstGeom>
          <a:noFill/>
          <a:ln w="12700">
            <a:noFill/>
            <a:miter lim="800000"/>
            <a:headEnd type="none" w="lg" len="med"/>
            <a:tailEnd type="none" w="lg" len="med"/>
          </a:ln>
          <a:effectLst/>
        </p:spPr>
        <p:txBody>
          <a:bodyPr wrap="none" anchor="ctr">
            <a:spAutoFit/>
          </a:bodyPr>
          <a:lstStyle/>
          <a:p>
            <a:r>
              <a:rPr lang="en-US" sz="2400"/>
              <a:t>let</a:t>
            </a:r>
          </a:p>
        </p:txBody>
      </p:sp>
      <p:sp>
        <p:nvSpPr>
          <p:cNvPr id="116773" name="Text Box 37"/>
          <p:cNvSpPr txBox="1">
            <a:spLocks noChangeArrowheads="1"/>
          </p:cNvSpPr>
          <p:nvPr/>
        </p:nvSpPr>
        <p:spPr bwMode="auto">
          <a:xfrm>
            <a:off x="5810250" y="3697288"/>
            <a:ext cx="2147888" cy="457200"/>
          </a:xfrm>
          <a:prstGeom prst="rect">
            <a:avLst/>
          </a:prstGeom>
          <a:noFill/>
          <a:ln w="12700">
            <a:noFill/>
            <a:miter lim="800000"/>
            <a:headEnd type="none" w="lg" len="med"/>
            <a:tailEnd type="none" w="lg" len="med"/>
          </a:ln>
          <a:effectLst/>
        </p:spPr>
        <p:txBody>
          <a:bodyPr wrap="none" anchor="ctr">
            <a:spAutoFit/>
          </a:bodyPr>
          <a:lstStyle/>
          <a:p>
            <a:r>
              <a:rPr lang="en-US" sz="2400"/>
              <a:t>be___________</a:t>
            </a:r>
          </a:p>
        </p:txBody>
      </p:sp>
      <p:grpSp>
        <p:nvGrpSpPr>
          <p:cNvPr id="6" name="Group 48"/>
          <p:cNvGrpSpPr>
            <a:grpSpLocks/>
          </p:cNvGrpSpPr>
          <p:nvPr/>
        </p:nvGrpSpPr>
        <p:grpSpPr bwMode="auto">
          <a:xfrm>
            <a:off x="6015038" y="2439988"/>
            <a:ext cx="1773237" cy="712787"/>
            <a:chOff x="3789" y="1537"/>
            <a:chExt cx="1117" cy="449"/>
          </a:xfrm>
        </p:grpSpPr>
        <p:grpSp>
          <p:nvGrpSpPr>
            <p:cNvPr id="7" name="Group 39"/>
            <p:cNvGrpSpPr>
              <a:grpSpLocks/>
            </p:cNvGrpSpPr>
            <p:nvPr/>
          </p:nvGrpSpPr>
          <p:grpSpPr bwMode="auto">
            <a:xfrm>
              <a:off x="3789" y="1537"/>
              <a:ext cx="890" cy="449"/>
              <a:chOff x="3320" y="2160"/>
              <a:chExt cx="1529" cy="1073"/>
            </a:xfrm>
          </p:grpSpPr>
          <p:sp>
            <p:nvSpPr>
              <p:cNvPr id="116776" name="Freeform 40"/>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116777" name="Freeform 41"/>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16782" name="Text Box 46"/>
            <p:cNvSpPr txBox="1">
              <a:spLocks noChangeArrowheads="1"/>
            </p:cNvSpPr>
            <p:nvPr/>
          </p:nvSpPr>
          <p:spPr bwMode="auto">
            <a:xfrm>
              <a:off x="4694" y="1555"/>
              <a:ext cx="212" cy="288"/>
            </a:xfrm>
            <a:prstGeom prst="rect">
              <a:avLst/>
            </a:prstGeom>
            <a:noFill/>
            <a:ln w="12700">
              <a:noFill/>
              <a:miter lim="800000"/>
              <a:headEnd type="none" w="lg" len="med"/>
              <a:tailEnd type="none" w="lg" len="med"/>
            </a:ln>
            <a:effectLst/>
          </p:spPr>
          <p:txBody>
            <a:bodyPr wrap="none" anchor="ctr">
              <a:spAutoFit/>
            </a:bodyPr>
            <a:lstStyle/>
            <a:p>
              <a:pPr algn="ctr"/>
              <a:r>
                <a:rPr lang="en-US" sz="2400">
                  <a:solidFill>
                    <a:schemeClr val="accent2"/>
                  </a:solidFill>
                </a:rPr>
                <a:t>u</a:t>
              </a:r>
            </a:p>
          </p:txBody>
        </p:sp>
      </p:grpSp>
      <p:sp>
        <p:nvSpPr>
          <p:cNvPr id="116787" name="Line 51"/>
          <p:cNvSpPr>
            <a:spLocks noChangeShapeType="1"/>
          </p:cNvSpPr>
          <p:nvPr/>
        </p:nvSpPr>
        <p:spPr bwMode="auto">
          <a:xfrm flipV="1">
            <a:off x="1192597"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88" name="Line 52"/>
          <p:cNvSpPr>
            <a:spLocks noChangeShapeType="1"/>
          </p:cNvSpPr>
          <p:nvPr/>
        </p:nvSpPr>
        <p:spPr bwMode="auto">
          <a:xfrm flipV="1">
            <a:off x="2416278" y="3409336"/>
            <a:ext cx="914400" cy="762000"/>
          </a:xfrm>
          <a:prstGeom prst="line">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16790" name="Line 54"/>
          <p:cNvSpPr>
            <a:spLocks noChangeShapeType="1"/>
          </p:cNvSpPr>
          <p:nvPr/>
        </p:nvSpPr>
        <p:spPr bwMode="auto">
          <a:xfrm flipH="1" flipV="1">
            <a:off x="1676400" y="3962400"/>
            <a:ext cx="1524000" cy="121920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cxnSp>
        <p:nvCxnSpPr>
          <p:cNvPr id="116791" name="AutoShape 55"/>
          <p:cNvCxnSpPr>
            <a:cxnSpLocks noChangeShapeType="1"/>
            <a:stCxn id="0" idx="1"/>
            <a:endCxn id="0" idx="1"/>
          </p:cNvCxnSpPr>
          <p:nvPr/>
        </p:nvCxnSpPr>
        <p:spPr bwMode="auto">
          <a:xfrm rot="10800000" flipH="1" flipV="1">
            <a:off x="342900" y="3729038"/>
            <a:ext cx="41275" cy="2533650"/>
          </a:xfrm>
          <a:prstGeom prst="curvedConnector3">
            <a:avLst>
              <a:gd name="adj1" fmla="val -553847"/>
            </a:avLst>
          </a:prstGeom>
          <a:noFill/>
          <a:ln w="12700">
            <a:solidFill>
              <a:schemeClr val="folHlink"/>
            </a:solidFill>
            <a:round/>
            <a:headEnd type="none" w="lg" len="med"/>
            <a:tailEnd type="triangle" w="lg" len="med"/>
          </a:ln>
          <a:effectLst/>
        </p:spPr>
      </p:cxnSp>
      <p:sp>
        <p:nvSpPr>
          <p:cNvPr id="116792" name="Text Box 56"/>
          <p:cNvSpPr txBox="1">
            <a:spLocks noChangeArrowheads="1"/>
          </p:cNvSpPr>
          <p:nvPr/>
        </p:nvSpPr>
        <p:spPr bwMode="auto">
          <a:xfrm>
            <a:off x="4876800" y="4191000"/>
            <a:ext cx="4114800" cy="519113"/>
          </a:xfrm>
          <a:prstGeom prst="rect">
            <a:avLst/>
          </a:prstGeom>
          <a:noFill/>
          <a:ln w="12700">
            <a:noFill/>
            <a:miter lim="800000"/>
            <a:headEnd type="none" w="lg" len="med"/>
            <a:tailEnd type="none" w="lg" len="med"/>
          </a:ln>
          <a:effectLst/>
        </p:spPr>
        <p:txBody>
          <a:bodyPr wrap="none">
            <a:spAutoFit/>
          </a:bodyPr>
          <a:lstStyle/>
          <a:p>
            <a:r>
              <a:rPr lang="en-US"/>
              <a:t>What can we learn about </a:t>
            </a:r>
            <a:r>
              <a:rPr lang="en-US">
                <a:latin typeface="Symbol" pitchFamily="18" charset="2"/>
              </a:rPr>
              <a:t>t</a:t>
            </a:r>
            <a:r>
              <a:rPr lang="en-US"/>
              <a:t>?</a:t>
            </a:r>
          </a:p>
        </p:txBody>
      </p:sp>
      <p:sp>
        <p:nvSpPr>
          <p:cNvPr id="116793" name="Text Box 57"/>
          <p:cNvSpPr txBox="1">
            <a:spLocks noChangeArrowheads="1"/>
          </p:cNvSpPr>
          <p:nvPr/>
        </p:nvSpPr>
        <p:spPr bwMode="auto">
          <a:xfrm>
            <a:off x="6988175" y="3148013"/>
            <a:ext cx="336550" cy="457200"/>
          </a:xfrm>
          <a:prstGeom prst="rect">
            <a:avLst/>
          </a:prstGeom>
          <a:noFill/>
          <a:ln w="12700">
            <a:noFill/>
            <a:miter lim="800000"/>
            <a:headEnd type="none" w="lg" len="med"/>
            <a:tailEnd type="none" w="lg" len="med"/>
          </a:ln>
          <a:effectLst/>
        </p:spPr>
        <p:txBody>
          <a:bodyPr wrap="none" anchor="ctr">
            <a:spAutoFit/>
          </a:bodyPr>
          <a:lstStyle/>
          <a:p>
            <a:pPr algn="ctr"/>
            <a:r>
              <a:rPr lang="en-US" sz="2400"/>
              <a:t>x</a:t>
            </a:r>
          </a:p>
        </p:txBody>
      </p:sp>
      <p:sp>
        <p:nvSpPr>
          <p:cNvPr id="46" name="Oval 4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8" name="Picture 7"/>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384177" y="3436028"/>
            <a:ext cx="2653303" cy="608845"/>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79620" y="4505140"/>
            <a:ext cx="650667" cy="178286"/>
          </a:xfrm>
          <a:prstGeom prst="rect">
            <a:avLst/>
          </a:prstGeom>
        </p:spPr>
      </p:pic>
      <p:pic>
        <p:nvPicPr>
          <p:cNvPr id="12" name="Picture 1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379620" y="4989443"/>
            <a:ext cx="1773714" cy="557714"/>
          </a:xfrm>
          <a:prstGeom prst="rect">
            <a:avLst/>
          </a:prstGeom>
        </p:spPr>
      </p:pic>
      <p:pic>
        <p:nvPicPr>
          <p:cNvPr id="16" name="Picture 15"/>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457200" y="5983068"/>
            <a:ext cx="2293333" cy="557714"/>
          </a:xfrm>
          <a:prstGeom prst="rect">
            <a:avLst/>
          </a:prstGeom>
        </p:spPr>
      </p:pic>
      <p:pic>
        <p:nvPicPr>
          <p:cNvPr id="14" name="Picture 1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219465" y="5033864"/>
            <a:ext cx="1254095" cy="525714"/>
          </a:xfrm>
          <a:prstGeom prst="rect">
            <a:avLst/>
          </a:prstGeom>
        </p:spPr>
      </p:pic>
      <p:pic>
        <p:nvPicPr>
          <p:cNvPr id="18" name="Picture 1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5368371" y="3664554"/>
            <a:ext cx="277333" cy="522667"/>
          </a:xfrm>
          <a:prstGeom prst="rect">
            <a:avLst/>
          </a:prstGeom>
        </p:spPr>
      </p:pic>
      <p:pic>
        <p:nvPicPr>
          <p:cNvPr id="20" name="Picture 19"/>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6020365" y="4877600"/>
            <a:ext cx="2238477" cy="608000"/>
          </a:xfrm>
          <a:prstGeom prst="rect">
            <a:avLst/>
          </a:prstGeom>
        </p:spPr>
      </p:pic>
      <p:pic>
        <p:nvPicPr>
          <p:cNvPr id="22" name="Picture 21"/>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5998453" y="5843587"/>
            <a:ext cx="1865143" cy="608000"/>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100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80754" y="304800"/>
            <a:ext cx="4827182" cy="1143000"/>
          </a:xfrm>
        </p:spPr>
        <p:txBody>
          <a:bodyPr/>
          <a:lstStyle/>
          <a:p>
            <a:r>
              <a:rPr lang="en-US" dirty="0" err="1"/>
              <a:t>Navier</a:t>
            </a:r>
            <a:r>
              <a:rPr lang="en-US" dirty="0"/>
              <a:t> Stokes Flow between Plates</a:t>
            </a:r>
          </a:p>
        </p:txBody>
      </p:sp>
      <p:pic>
        <p:nvPicPr>
          <p:cNvPr id="1418257" name="Picture 17 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2850" y="0"/>
            <a:ext cx="4121150" cy="1603375"/>
          </a:xfrm>
          <a:prstGeom prst="rect">
            <a:avLst/>
          </a:prstGeom>
          <a:noFill/>
          <a:ln w="9525">
            <a:noFill/>
            <a:miter lim="800000"/>
            <a:headEnd/>
            <a:tailEnd/>
          </a:ln>
          <a:effectLst/>
        </p:spPr>
      </p:pic>
      <p:sp>
        <p:nvSpPr>
          <p:cNvPr id="22" name="TextBox 21"/>
          <p:cNvSpPr txBox="1"/>
          <p:nvPr/>
        </p:nvSpPr>
        <p:spPr>
          <a:xfrm>
            <a:off x="3870141" y="4839452"/>
            <a:ext cx="5080237" cy="523220"/>
          </a:xfrm>
          <a:prstGeom prst="rect">
            <a:avLst/>
          </a:prstGeom>
          <a:noFill/>
        </p:spPr>
        <p:txBody>
          <a:bodyPr wrap="none" rtlCol="0">
            <a:spAutoFit/>
          </a:bodyPr>
          <a:lstStyle/>
          <a:p>
            <a:r>
              <a:rPr lang="en-US" dirty="0" smtClean="0"/>
              <a:t>is </a:t>
            </a:r>
            <a:r>
              <a:rPr lang="en-US" dirty="0"/>
              <a:t>average velocity between plates</a:t>
            </a:r>
          </a:p>
        </p:txBody>
      </p:sp>
      <p:sp>
        <p:nvSpPr>
          <p:cNvPr id="27" name="TextBox 26"/>
          <p:cNvSpPr txBox="1"/>
          <p:nvPr/>
        </p:nvSpPr>
        <p:spPr>
          <a:xfrm>
            <a:off x="5320146" y="5473005"/>
            <a:ext cx="3586348" cy="1384995"/>
          </a:xfrm>
          <a:prstGeom prst="rect">
            <a:avLst/>
          </a:prstGeom>
          <a:noFill/>
        </p:spPr>
        <p:txBody>
          <a:bodyPr wrap="square" rtlCol="0">
            <a:spAutoFit/>
          </a:bodyPr>
          <a:lstStyle/>
          <a:p>
            <a:r>
              <a:rPr lang="en-US" dirty="0"/>
              <a:t>We have velocity gradient as a function of average velocity</a:t>
            </a:r>
          </a:p>
        </p:txBody>
      </p:sp>
      <p:cxnSp>
        <p:nvCxnSpPr>
          <p:cNvPr id="20" name="Straight Arrow Connector 19"/>
          <p:cNvCxnSpPr>
            <a:cxnSpLocks/>
          </p:cNvCxnSpPr>
          <p:nvPr/>
        </p:nvCxnSpPr>
        <p:spPr bwMode="auto">
          <a:xfrm>
            <a:off x="2689258" y="2237594"/>
            <a:ext cx="757327" cy="0"/>
          </a:xfrm>
          <a:prstGeom prst="straightConnector1">
            <a:avLst/>
          </a:prstGeom>
          <a:noFill/>
          <a:ln w="12700" cap="flat" cmpd="sng" algn="ctr">
            <a:solidFill>
              <a:schemeClr val="bg2"/>
            </a:solidFill>
            <a:prstDash val="solid"/>
            <a:round/>
            <a:headEnd type="none" w="lg" len="med"/>
            <a:tailEnd type="arrow"/>
          </a:ln>
          <a:effectLst/>
        </p:spPr>
      </p:cxnSp>
      <p:sp>
        <p:nvSpPr>
          <p:cNvPr id="35" name="TextBox 34"/>
          <p:cNvSpPr txBox="1"/>
          <p:nvPr/>
        </p:nvSpPr>
        <p:spPr>
          <a:xfrm>
            <a:off x="4904509" y="2968830"/>
            <a:ext cx="4142481" cy="461665"/>
          </a:xfrm>
          <a:prstGeom prst="rect">
            <a:avLst/>
          </a:prstGeom>
          <a:noFill/>
        </p:spPr>
        <p:txBody>
          <a:bodyPr wrap="none" rtlCol="0">
            <a:spAutoFit/>
          </a:bodyPr>
          <a:lstStyle/>
          <a:p>
            <a:r>
              <a:rPr lang="en-US" sz="2400" dirty="0"/>
              <a:t>Integrate to get average velocity</a:t>
            </a:r>
          </a:p>
        </p:txBody>
      </p:sp>
      <p:cxnSp>
        <p:nvCxnSpPr>
          <p:cNvPr id="37" name="Straight Arrow Connector 36"/>
          <p:cNvCxnSpPr/>
          <p:nvPr/>
        </p:nvCxnSpPr>
        <p:spPr bwMode="auto">
          <a:xfrm flipH="1">
            <a:off x="2280062" y="3669475"/>
            <a:ext cx="712520" cy="1045029"/>
          </a:xfrm>
          <a:prstGeom prst="straightConnector1">
            <a:avLst/>
          </a:prstGeom>
          <a:noFill/>
          <a:ln w="12700" cap="flat" cmpd="sng" algn="ctr">
            <a:solidFill>
              <a:schemeClr val="bg2"/>
            </a:solidFill>
            <a:prstDash val="solid"/>
            <a:round/>
            <a:headEnd type="none" w="lg" len="med"/>
            <a:tailEnd type="arrow"/>
          </a:ln>
          <a:effectLst/>
        </p:spPr>
      </p:cxnSp>
      <p:sp>
        <p:nvSpPr>
          <p:cNvPr id="21" name="Oval 20"/>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14" cstate="print">
            <a:extLst>
              <a:ext uri="{28A0092B-C50C-407E-A947-70E740481C1C}">
                <a14:useLocalDpi xmlns:a14="http://schemas.microsoft.com/office/drawing/2010/main" val="0"/>
              </a:ext>
            </a:extLst>
          </a:blip>
          <a:stretch>
            <a:fillRect/>
          </a:stretch>
        </p:blipFill>
        <p:spPr>
          <a:xfrm>
            <a:off x="451491" y="1905809"/>
            <a:ext cx="2053950" cy="662399"/>
          </a:xfrm>
          <a:prstGeom prst="rect">
            <a:avLst/>
          </a:prstGeom>
        </p:spPr>
      </p:pic>
      <p:pic>
        <p:nvPicPr>
          <p:cNvPr id="23" name="Picture 22"/>
          <p:cNvPicPr>
            <a:picLocks noChangeAspect="1"/>
          </p:cNvPicPr>
          <p:nvPr>
            <p:custDataLst>
              <p:tags r:id="rId2"/>
            </p:custDataLst>
          </p:nvPr>
        </p:nvPicPr>
        <p:blipFill>
          <a:blip r:embed="rId15" cstate="print">
            <a:extLst>
              <a:ext uri="{28A0092B-C50C-407E-A947-70E740481C1C}">
                <a14:useLocalDpi xmlns:a14="http://schemas.microsoft.com/office/drawing/2010/main" val="0"/>
              </a:ext>
            </a:extLst>
          </a:blip>
          <a:stretch>
            <a:fillRect/>
          </a:stretch>
        </p:blipFill>
        <p:spPr>
          <a:xfrm>
            <a:off x="3632132" y="1864611"/>
            <a:ext cx="5414858" cy="830777"/>
          </a:xfrm>
          <a:prstGeom prst="rect">
            <a:avLst/>
          </a:prstGeom>
        </p:spPr>
      </p:pic>
      <p:pic>
        <p:nvPicPr>
          <p:cNvPr id="24" name="Picture 23"/>
          <p:cNvPicPr>
            <a:picLocks noChangeAspect="1"/>
          </p:cNvPicPr>
          <p:nvPr>
            <p:custDataLst>
              <p:tags r:id="rId3"/>
            </p:custDataLst>
          </p:nvPr>
        </p:nvPicPr>
        <p:blipFill>
          <a:blip r:embed="rId16" cstate="print">
            <a:extLst>
              <a:ext uri="{28A0092B-C50C-407E-A947-70E740481C1C}">
                <a14:useLocalDpi xmlns:a14="http://schemas.microsoft.com/office/drawing/2010/main" val="0"/>
              </a:ext>
            </a:extLst>
          </a:blip>
          <a:stretch>
            <a:fillRect/>
          </a:stretch>
        </p:blipFill>
        <p:spPr>
          <a:xfrm>
            <a:off x="451492" y="2854216"/>
            <a:ext cx="2029715" cy="609524"/>
          </a:xfrm>
          <a:prstGeom prst="rect">
            <a:avLst/>
          </a:prstGeom>
        </p:spPr>
      </p:pic>
      <p:pic>
        <p:nvPicPr>
          <p:cNvPr id="25" name="Picture 24"/>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2864180" y="3081443"/>
            <a:ext cx="2005333" cy="525714"/>
          </a:xfrm>
          <a:prstGeom prst="rect">
            <a:avLst/>
          </a:prstGeom>
        </p:spPr>
      </p:pic>
      <p:pic>
        <p:nvPicPr>
          <p:cNvPr id="12" name="Picture 11"/>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269339" y="3802055"/>
            <a:ext cx="2197333" cy="608000"/>
          </a:xfrm>
          <a:prstGeom prst="rect">
            <a:avLst/>
          </a:prstGeom>
        </p:spPr>
      </p:pic>
      <p:pic>
        <p:nvPicPr>
          <p:cNvPr id="15" name="Picture 14"/>
          <p:cNvPicPr>
            <a:picLocks noChangeAspect="1"/>
          </p:cNvPicPr>
          <p:nvPr>
            <p:custDataLst>
              <p:tags r:id="rId6"/>
            </p:custDataLst>
          </p:nvPr>
        </p:nvPicPr>
        <p:blipFill>
          <a:blip r:embed="rId19" cstate="print">
            <a:extLst>
              <a:ext uri="{28A0092B-C50C-407E-A947-70E740481C1C}">
                <a14:useLocalDpi xmlns:a14="http://schemas.microsoft.com/office/drawing/2010/main" val="0"/>
              </a:ext>
            </a:extLst>
          </a:blip>
          <a:stretch>
            <a:fillRect/>
          </a:stretch>
        </p:blipFill>
        <p:spPr>
          <a:xfrm>
            <a:off x="414919" y="4714504"/>
            <a:ext cx="1865143" cy="620191"/>
          </a:xfrm>
          <a:prstGeom prst="rect">
            <a:avLst/>
          </a:prstGeom>
        </p:spPr>
      </p:pic>
      <p:pic>
        <p:nvPicPr>
          <p:cNvPr id="30" name="Picture 29"/>
          <p:cNvPicPr>
            <a:picLocks noChangeAspect="1"/>
          </p:cNvPicPr>
          <p:nvPr>
            <p:custDataLst>
              <p:tags r:id="rId7"/>
            </p:custDataLst>
          </p:nvPr>
        </p:nvPicPr>
        <p:blipFill>
          <a:blip r:embed="rId20" cstate="print">
            <a:extLst>
              <a:ext uri="{28A0092B-C50C-407E-A947-70E740481C1C}">
                <a14:useLocalDpi xmlns:a14="http://schemas.microsoft.com/office/drawing/2010/main" val="0"/>
              </a:ext>
            </a:extLst>
          </a:blip>
          <a:stretch>
            <a:fillRect/>
          </a:stretch>
        </p:blipFill>
        <p:spPr>
          <a:xfrm>
            <a:off x="388194" y="5637620"/>
            <a:ext cx="2309914" cy="747217"/>
          </a:xfrm>
          <a:prstGeom prst="rect">
            <a:avLst/>
          </a:prstGeom>
        </p:spPr>
      </p:pic>
      <p:pic>
        <p:nvPicPr>
          <p:cNvPr id="13" name="Picture 12"/>
          <p:cNvPicPr>
            <a:picLocks noChangeAspect="1"/>
          </p:cNvPicPr>
          <p:nvPr>
            <p:custDataLst>
              <p:tags r:id="rId8"/>
            </p:custDataLst>
          </p:nvPr>
        </p:nvPicPr>
        <p:blipFill>
          <a:blip r:embed="rId21" cstate="print">
            <a:extLst>
              <a:ext uri="{28A0092B-C50C-407E-A947-70E740481C1C}">
                <a14:useLocalDpi xmlns:a14="http://schemas.microsoft.com/office/drawing/2010/main" val="0"/>
              </a:ext>
            </a:extLst>
          </a:blip>
          <a:stretch>
            <a:fillRect/>
          </a:stretch>
        </p:blipFill>
        <p:spPr>
          <a:xfrm>
            <a:off x="3422788" y="4091253"/>
            <a:ext cx="1254095" cy="525714"/>
          </a:xfrm>
          <a:prstGeom prst="rect">
            <a:avLst/>
          </a:prstGeom>
        </p:spPr>
      </p:pic>
      <p:pic>
        <p:nvPicPr>
          <p:cNvPr id="14" name="Picture 13"/>
          <p:cNvPicPr>
            <a:picLocks noChangeAspect="1"/>
          </p:cNvPicPr>
          <p:nvPr>
            <p:custDataLst>
              <p:tags r:id="rId9"/>
            </p:custDataLst>
          </p:nvPr>
        </p:nvPicPr>
        <p:blipFill>
          <a:blip r:embed="rId22" cstate="print">
            <a:extLst>
              <a:ext uri="{28A0092B-C50C-407E-A947-70E740481C1C}">
                <a14:useLocalDpi xmlns:a14="http://schemas.microsoft.com/office/drawing/2010/main" val="0"/>
              </a:ext>
            </a:extLst>
          </a:blip>
          <a:stretch>
            <a:fillRect/>
          </a:stretch>
        </p:blipFill>
        <p:spPr>
          <a:xfrm>
            <a:off x="5935996" y="3929045"/>
            <a:ext cx="2294857" cy="608000"/>
          </a:xfrm>
          <a:prstGeom prst="rect">
            <a:avLst/>
          </a:prstGeom>
        </p:spPr>
      </p:pic>
      <p:pic>
        <p:nvPicPr>
          <p:cNvPr id="19" name="Picture 18"/>
          <p:cNvPicPr>
            <a:picLocks noChangeAspect="1"/>
          </p:cNvPicPr>
          <p:nvPr>
            <p:custDataLst>
              <p:tags r:id="rId10"/>
            </p:custDataLst>
          </p:nvPr>
        </p:nvPicPr>
        <p:blipFill>
          <a:blip r:embed="rId23" cstate="print">
            <a:extLst>
              <a:ext uri="{28A0092B-C50C-407E-A947-70E740481C1C}">
                <a14:useLocalDpi xmlns:a14="http://schemas.microsoft.com/office/drawing/2010/main" val="0"/>
              </a:ext>
            </a:extLst>
          </a:blip>
          <a:stretch>
            <a:fillRect/>
          </a:stretch>
        </p:blipFill>
        <p:spPr>
          <a:xfrm>
            <a:off x="3038437" y="4980660"/>
            <a:ext cx="832086" cy="260142"/>
          </a:xfrm>
          <a:prstGeom prst="rect">
            <a:avLst/>
          </a:prstGeom>
        </p:spPr>
      </p:pic>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1" name="Comment 11"/>
          <p:cNvSpPr>
            <a:spLocks noChangeArrowheads="1"/>
          </p:cNvSpPr>
          <p:nvPr/>
        </p:nvSpPr>
        <p:spPr bwMode="auto">
          <a:xfrm>
            <a:off x="3633788" y="3367088"/>
            <a:ext cx="3748087" cy="519112"/>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a:t>Max velocity when </a:t>
            </a:r>
            <a:r>
              <a:rPr lang="en-US" i="1"/>
              <a:t>r = 0</a:t>
            </a:r>
            <a:endParaRPr lang="en-US"/>
          </a:p>
        </p:txBody>
      </p:sp>
      <p:sp>
        <p:nvSpPr>
          <p:cNvPr id="143362" name="Rectangle 2"/>
          <p:cNvSpPr>
            <a:spLocks noGrp="1" noChangeArrowheads="1"/>
          </p:cNvSpPr>
          <p:nvPr>
            <p:ph type="title"/>
          </p:nvPr>
        </p:nvSpPr>
        <p:spPr>
          <a:effectLst/>
        </p:spPr>
        <p:txBody>
          <a:bodyPr/>
          <a:lstStyle/>
          <a:p>
            <a:r>
              <a:rPr lang="en-US" dirty="0"/>
              <a:t>Laminar Flow through Circular Tubes: Equations no gravity</a:t>
            </a:r>
          </a:p>
        </p:txBody>
      </p:sp>
      <p:sp>
        <p:nvSpPr>
          <p:cNvPr id="143367" name="Text Box 7"/>
          <p:cNvSpPr txBox="1">
            <a:spLocks noChangeArrowheads="1"/>
          </p:cNvSpPr>
          <p:nvPr/>
        </p:nvSpPr>
        <p:spPr bwMode="auto">
          <a:xfrm>
            <a:off x="3714750" y="4029075"/>
            <a:ext cx="5429250" cy="1187450"/>
          </a:xfrm>
          <a:prstGeom prst="rect">
            <a:avLst/>
          </a:prstGeom>
          <a:noFill/>
          <a:ln w="12700">
            <a:noFill/>
            <a:miter lim="800000"/>
            <a:headEnd/>
            <a:tailEnd/>
          </a:ln>
          <a:effectLst/>
        </p:spPr>
        <p:txBody>
          <a:bodyPr anchor="ctr">
            <a:spAutoFit/>
          </a:bodyPr>
          <a:lstStyle/>
          <a:p>
            <a:r>
              <a:rPr lang="en-US" sz="2400" dirty="0"/>
              <a:t>Velocity distribution is paraboloid of revolution therefore _____________ _____________</a:t>
            </a:r>
          </a:p>
        </p:txBody>
      </p:sp>
      <p:sp>
        <p:nvSpPr>
          <p:cNvPr id="143369" name="Line 9"/>
          <p:cNvSpPr>
            <a:spLocks noChangeShapeType="1"/>
          </p:cNvSpPr>
          <p:nvPr/>
        </p:nvSpPr>
        <p:spPr bwMode="auto">
          <a:xfrm>
            <a:off x="3695700" y="3810000"/>
            <a:ext cx="3683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0" name="Line 10"/>
          <p:cNvSpPr>
            <a:spLocks noChangeShapeType="1"/>
          </p:cNvSpPr>
          <p:nvPr/>
        </p:nvSpPr>
        <p:spPr bwMode="auto">
          <a:xfrm>
            <a:off x="4951249" y="6065761"/>
            <a:ext cx="7620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3372" name="Comment 12"/>
          <p:cNvSpPr>
            <a:spLocks noChangeArrowheads="1"/>
          </p:cNvSpPr>
          <p:nvPr/>
        </p:nvSpPr>
        <p:spPr bwMode="auto">
          <a:xfrm>
            <a:off x="3722688" y="4357688"/>
            <a:ext cx="5027612" cy="830997"/>
          </a:xfrm>
          <a:prstGeom prst="rect">
            <a:avLst/>
          </a:prstGeom>
          <a:noFill/>
          <a:ln w="12700">
            <a:noFill/>
            <a:miter lim="800000"/>
            <a:headEnd type="none" w="sm" len="sm"/>
            <a:tailEnd type="none" w="sm" len="sm"/>
          </a:ln>
          <a:effectLst/>
        </p:spPr>
        <p:txBody>
          <a:bodyPr>
            <a:spAutoFit/>
          </a:bodyPr>
          <a:lstStyle/>
          <a:p>
            <a:pPr indent="2578100">
              <a:buClr>
                <a:schemeClr val="hlink"/>
              </a:buClr>
              <a:buFont typeface="Monotype Sorts" pitchFamily="2" charset="2"/>
              <a:buNone/>
            </a:pPr>
            <a:r>
              <a:rPr lang="en-US" sz="2400" dirty="0"/>
              <a:t>average velocity (</a:t>
            </a:r>
            <a:r>
              <a:rPr lang="en-US" sz="2400" i="1" dirty="0"/>
              <a:t>V</a:t>
            </a:r>
            <a:r>
              <a:rPr lang="en-US" sz="2400" dirty="0"/>
              <a:t>) is 1/2 </a:t>
            </a:r>
            <a:r>
              <a:rPr lang="en-US" sz="2400" i="1" dirty="0" err="1"/>
              <a:t>v</a:t>
            </a:r>
            <a:r>
              <a:rPr lang="en-US" sz="2400" i="1" baseline="-25000" dirty="0" err="1"/>
              <a:t>max</a:t>
            </a:r>
            <a:endParaRPr lang="en-US" sz="2400" dirty="0"/>
          </a:p>
        </p:txBody>
      </p:sp>
      <p:sp>
        <p:nvSpPr>
          <p:cNvPr id="143374" name="Text Box 14"/>
          <p:cNvSpPr txBox="1">
            <a:spLocks noChangeArrowheads="1"/>
          </p:cNvSpPr>
          <p:nvPr/>
        </p:nvSpPr>
        <p:spPr bwMode="auto">
          <a:xfrm>
            <a:off x="3717618" y="2072304"/>
            <a:ext cx="3311525" cy="519112"/>
          </a:xfrm>
          <a:prstGeom prst="rect">
            <a:avLst/>
          </a:prstGeom>
          <a:noFill/>
          <a:ln w="12700">
            <a:noFill/>
            <a:miter lim="800000"/>
            <a:headEnd type="none" w="lg" len="med"/>
            <a:tailEnd type="none" w="lg" len="med"/>
          </a:ln>
          <a:effectLst/>
        </p:spPr>
        <p:txBody>
          <a:bodyPr wrap="none" anchor="ctr">
            <a:spAutoFit/>
          </a:bodyPr>
          <a:lstStyle/>
          <a:p>
            <a:r>
              <a:rPr lang="en-US"/>
              <a:t>R is radius of the tube</a:t>
            </a:r>
          </a:p>
        </p:txBody>
      </p:sp>
      <p:sp>
        <p:nvSpPr>
          <p:cNvPr id="143375" name="Line 15"/>
          <p:cNvSpPr>
            <a:spLocks noChangeShapeType="1"/>
          </p:cNvSpPr>
          <p:nvPr/>
        </p:nvSpPr>
        <p:spPr bwMode="auto">
          <a:xfrm>
            <a:off x="3817630" y="2512757"/>
            <a:ext cx="3111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6" name="Oval 15"/>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7" name="Picture 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4"/>
            <a:ext cx="2230857" cy="609524"/>
          </a:xfrm>
          <a:prstGeom prst="rect">
            <a:avLst/>
          </a:prstGeom>
        </p:spPr>
      </p:pic>
      <p:pic>
        <p:nvPicPr>
          <p:cNvPr id="5" name="Picture 4"/>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173423" y="3289702"/>
            <a:ext cx="1837714" cy="609524"/>
          </a:xfrm>
          <a:prstGeom prst="rect">
            <a:avLst/>
          </a:prstGeom>
        </p:spPr>
      </p:pic>
      <p:pic>
        <p:nvPicPr>
          <p:cNvPr id="6" name="Picture 5"/>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485804" y="4424816"/>
            <a:ext cx="1883428" cy="609524"/>
          </a:xfrm>
          <a:prstGeom prst="rect">
            <a:avLst/>
          </a:prstGeom>
        </p:spPr>
      </p:pic>
      <p:pic>
        <p:nvPicPr>
          <p:cNvPr id="8" name="Picture 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334947" y="5690163"/>
            <a:ext cx="1551238" cy="611047"/>
          </a:xfrm>
          <a:prstGeom prst="rect">
            <a:avLst/>
          </a:prstGeom>
        </p:spPr>
      </p:pic>
      <p:pic>
        <p:nvPicPr>
          <p:cNvPr id="13" name="Picture 12"/>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3817630" y="5792999"/>
            <a:ext cx="1752381" cy="271238"/>
          </a:xfrm>
          <a:prstGeom prst="rect">
            <a:avLst/>
          </a:prstGeom>
        </p:spPr>
      </p:pic>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Velocity gradient at the wall</a:t>
            </a:r>
          </a:p>
        </p:txBody>
      </p:sp>
      <p:sp>
        <p:nvSpPr>
          <p:cNvPr id="10" name="TextBox 9"/>
          <p:cNvSpPr txBox="1"/>
          <p:nvPr/>
        </p:nvSpPr>
        <p:spPr>
          <a:xfrm>
            <a:off x="3792302" y="3181420"/>
            <a:ext cx="5248894" cy="1384995"/>
          </a:xfrm>
          <a:prstGeom prst="rect">
            <a:avLst/>
          </a:prstGeom>
          <a:noFill/>
        </p:spPr>
        <p:txBody>
          <a:bodyPr wrap="square" rtlCol="0">
            <a:spAutoFit/>
          </a:bodyPr>
          <a:lstStyle/>
          <a:p>
            <a:r>
              <a:rPr lang="en-US" dirty="0"/>
              <a:t>Where </a:t>
            </a:r>
            <a:r>
              <a:rPr lang="en-US" dirty="0" err="1"/>
              <a:t>dp</a:t>
            </a:r>
            <a:r>
              <a:rPr lang="en-US" dirty="0"/>
              <a:t>/dx is the pressure gradient in the direction of flow NOT due to changes in elevation</a:t>
            </a:r>
          </a:p>
        </p:txBody>
      </p:sp>
      <p:sp>
        <p:nvSpPr>
          <p:cNvPr id="11" name="TextBox 10"/>
          <p:cNvSpPr txBox="1"/>
          <p:nvPr/>
        </p:nvSpPr>
        <p:spPr>
          <a:xfrm>
            <a:off x="6192544" y="5124893"/>
            <a:ext cx="2345514" cy="523220"/>
          </a:xfrm>
          <a:prstGeom prst="rect">
            <a:avLst/>
          </a:prstGeom>
          <a:noFill/>
        </p:spPr>
        <p:txBody>
          <a:bodyPr wrap="none" rtlCol="0">
            <a:spAutoFit/>
          </a:bodyPr>
          <a:lstStyle/>
          <a:p>
            <a:r>
              <a:rPr lang="en-US" dirty="0"/>
              <a:t>Plate geometry</a:t>
            </a:r>
          </a:p>
        </p:txBody>
      </p:sp>
      <p:sp>
        <p:nvSpPr>
          <p:cNvPr id="12" name="Rectangle 11"/>
          <p:cNvSpPr/>
          <p:nvPr/>
        </p:nvSpPr>
        <p:spPr bwMode="auto">
          <a:xfrm>
            <a:off x="5990526" y="4997302"/>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
        <p:nvSpPr>
          <p:cNvPr id="14" name="TextBox 13"/>
          <p:cNvSpPr txBox="1"/>
          <p:nvPr/>
        </p:nvSpPr>
        <p:spPr>
          <a:xfrm>
            <a:off x="729894" y="5124893"/>
            <a:ext cx="2353721" cy="523220"/>
          </a:xfrm>
          <a:prstGeom prst="rect">
            <a:avLst/>
          </a:prstGeom>
          <a:noFill/>
        </p:spPr>
        <p:txBody>
          <a:bodyPr wrap="none" rtlCol="0">
            <a:spAutoFit/>
          </a:bodyPr>
          <a:lstStyle/>
          <a:p>
            <a:r>
              <a:rPr lang="en-US" dirty="0"/>
              <a:t>Tube geometry</a:t>
            </a:r>
          </a:p>
        </p:txBody>
      </p:sp>
      <p:sp>
        <p:nvSpPr>
          <p:cNvPr id="15" name="Rectangle 14"/>
          <p:cNvSpPr/>
          <p:nvPr/>
        </p:nvSpPr>
        <p:spPr bwMode="auto">
          <a:xfrm>
            <a:off x="625531" y="4945259"/>
            <a:ext cx="2562446" cy="1690577"/>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extBox 1"/>
          <p:cNvSpPr txBox="1"/>
          <p:nvPr/>
        </p:nvSpPr>
        <p:spPr>
          <a:xfrm>
            <a:off x="3290401" y="5386503"/>
            <a:ext cx="2616998" cy="523220"/>
          </a:xfrm>
          <a:prstGeom prst="rect">
            <a:avLst/>
          </a:prstGeom>
          <a:noFill/>
        </p:spPr>
        <p:txBody>
          <a:bodyPr wrap="none" rtlCol="0">
            <a:spAutoFit/>
          </a:bodyPr>
          <a:lstStyle/>
          <a:p>
            <a:r>
              <a:rPr lang="en-US" dirty="0"/>
              <a:t>Average velocity</a:t>
            </a:r>
          </a:p>
        </p:txBody>
      </p:sp>
      <p:cxnSp>
        <p:nvCxnSpPr>
          <p:cNvPr id="5" name="Elbow Connector 4"/>
          <p:cNvCxnSpPr>
            <a:stCxn id="2" idx="1"/>
          </p:cNvCxnSpPr>
          <p:nvPr/>
        </p:nvCxnSpPr>
        <p:spPr bwMode="auto">
          <a:xfrm rot="10800000" flipV="1">
            <a:off x="2493819" y="5648113"/>
            <a:ext cx="796583" cy="142434"/>
          </a:xfrm>
          <a:prstGeom prst="bentConnector3">
            <a:avLst/>
          </a:prstGeom>
          <a:noFill/>
          <a:ln w="12700" cap="flat" cmpd="sng" algn="ctr">
            <a:solidFill>
              <a:schemeClr val="bg2"/>
            </a:solidFill>
            <a:prstDash val="solid"/>
            <a:round/>
            <a:headEnd type="none" w="lg" len="med"/>
            <a:tailEnd type="arrow"/>
          </a:ln>
          <a:effectLst/>
        </p:spPr>
      </p:cxnSp>
      <p:pic>
        <p:nvPicPr>
          <p:cNvPr id="27" name="Picture 2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133804" y="2078943"/>
            <a:ext cx="2230857" cy="60952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896952" y="2242614"/>
            <a:ext cx="1350095" cy="528762"/>
          </a:xfrm>
          <a:prstGeom prst="rect">
            <a:avLst/>
          </a:prstGeom>
        </p:spPr>
      </p:pic>
      <p:pic>
        <p:nvPicPr>
          <p:cNvPr id="28" name="Picture 2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89826" y="2974194"/>
            <a:ext cx="2416763" cy="560762"/>
          </a:xfrm>
          <a:prstGeom prst="rect">
            <a:avLst/>
          </a:prstGeom>
        </p:spPr>
      </p:pic>
      <p:pic>
        <p:nvPicPr>
          <p:cNvPr id="29" name="Picture 28"/>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89825" y="3805437"/>
            <a:ext cx="1734095" cy="563809"/>
          </a:xfrm>
          <a:prstGeom prst="rect">
            <a:avLst/>
          </a:prstGeom>
        </p:spPr>
      </p:pic>
      <p:pic>
        <p:nvPicPr>
          <p:cNvPr id="30" name="Picture 29"/>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877634" y="5755014"/>
            <a:ext cx="2014477" cy="594286"/>
          </a:xfrm>
          <a:prstGeom prst="rect">
            <a:avLst/>
          </a:prstGeom>
        </p:spPr>
      </p:pic>
      <p:pic>
        <p:nvPicPr>
          <p:cNvPr id="31" name="Picture 30"/>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6063067" y="5762960"/>
            <a:ext cx="2489905" cy="617143"/>
          </a:xfrm>
          <a:prstGeom prst="rect">
            <a:avLst/>
          </a:prstGeom>
        </p:spPr>
      </p:pic>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p:nvPr/>
        </p:nvCxnSpPr>
        <p:spPr bwMode="auto">
          <a:xfrm rot="5400000" flipH="1" flipV="1">
            <a:off x="2241158" y="239357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8" name="Title 7"/>
          <p:cNvSpPr>
            <a:spLocks noGrp="1"/>
          </p:cNvSpPr>
          <p:nvPr>
            <p:ph type="title"/>
          </p:nvPr>
        </p:nvSpPr>
        <p:spPr/>
        <p:txBody>
          <a:bodyPr/>
          <a:lstStyle/>
          <a:p>
            <a:r>
              <a:rPr lang="en-US" dirty="0"/>
              <a:t>Floc Rollup Constraint</a:t>
            </a:r>
          </a:p>
        </p:txBody>
      </p:sp>
      <p:sp>
        <p:nvSpPr>
          <p:cNvPr id="5" name="Line 5"/>
          <p:cNvSpPr>
            <a:spLocks noChangeShapeType="1"/>
          </p:cNvSpPr>
          <p:nvPr/>
        </p:nvSpPr>
        <p:spPr bwMode="auto">
          <a:xfrm rot="1800000" flipV="1">
            <a:off x="1191073" y="166224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2638873" y="166224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2127043" y="179294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cxnSp>
        <p:nvCxnSpPr>
          <p:cNvPr id="16" name="Straight Connector 15"/>
          <p:cNvCxnSpPr/>
          <p:nvPr/>
        </p:nvCxnSpPr>
        <p:spPr bwMode="auto">
          <a:xfrm flipV="1">
            <a:off x="3004364" y="3314700"/>
            <a:ext cx="905608" cy="0"/>
          </a:xfrm>
          <a:prstGeom prst="line">
            <a:avLst/>
          </a:prstGeom>
          <a:noFill/>
          <a:ln w="12700" cap="flat" cmpd="sng" algn="ctr">
            <a:solidFill>
              <a:schemeClr val="tx1"/>
            </a:solidFill>
            <a:prstDash val="solid"/>
            <a:round/>
            <a:headEnd type="none" w="lg" len="med"/>
            <a:tailEnd type="none" w="lg" len="med"/>
          </a:ln>
          <a:effectLst/>
        </p:spPr>
      </p:cxnSp>
      <p:sp>
        <p:nvSpPr>
          <p:cNvPr id="18" name="TextBox 17"/>
          <p:cNvSpPr txBox="1"/>
          <p:nvPr/>
        </p:nvSpPr>
        <p:spPr>
          <a:xfrm>
            <a:off x="3232964" y="2778370"/>
            <a:ext cx="410690" cy="523220"/>
          </a:xfrm>
          <a:prstGeom prst="rect">
            <a:avLst/>
          </a:prstGeom>
          <a:noFill/>
        </p:spPr>
        <p:txBody>
          <a:bodyPr wrap="none" rtlCol="0">
            <a:spAutoFit/>
          </a:bodyPr>
          <a:lstStyle/>
          <a:p>
            <a:r>
              <a:rPr lang="en-US" dirty="0">
                <a:latin typeface="Symbol" pitchFamily="18" charset="2"/>
              </a:rPr>
              <a:t>a</a:t>
            </a:r>
          </a:p>
        </p:txBody>
      </p:sp>
      <p:sp>
        <p:nvSpPr>
          <p:cNvPr id="38" name="Freeform 37"/>
          <p:cNvSpPr/>
          <p:nvPr/>
        </p:nvSpPr>
        <p:spPr bwMode="auto">
          <a:xfrm>
            <a:off x="735086" y="454510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39" name="Straight Arrow Connector 38"/>
          <p:cNvCxnSpPr/>
          <p:nvPr/>
        </p:nvCxnSpPr>
        <p:spPr bwMode="auto">
          <a:xfrm rot="5400000" flipH="1" flipV="1">
            <a:off x="612089" y="457294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1" name="Straight Arrow Connector 40"/>
          <p:cNvCxnSpPr/>
          <p:nvPr/>
        </p:nvCxnSpPr>
        <p:spPr bwMode="auto">
          <a:xfrm rot="5400000" flipH="1" flipV="1">
            <a:off x="791384" y="467155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2" name="Straight Arrow Connector 41"/>
          <p:cNvCxnSpPr/>
          <p:nvPr/>
        </p:nvCxnSpPr>
        <p:spPr bwMode="auto">
          <a:xfrm rot="5400000" flipH="1" flipV="1">
            <a:off x="961714" y="477016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43" name="Straight Arrow Connector 42"/>
          <p:cNvCxnSpPr/>
          <p:nvPr/>
        </p:nvCxnSpPr>
        <p:spPr bwMode="auto">
          <a:xfrm rot="5400000" flipH="1" flipV="1">
            <a:off x="1158938" y="4886706"/>
            <a:ext cx="678239" cy="377710"/>
          </a:xfrm>
          <a:prstGeom prst="straightConnector1">
            <a:avLst/>
          </a:prstGeom>
          <a:noFill/>
          <a:ln w="25400" cap="flat" cmpd="sng" algn="ctr">
            <a:solidFill>
              <a:schemeClr val="accent1"/>
            </a:solidFill>
            <a:prstDash val="solid"/>
            <a:round/>
            <a:headEnd type="none" w="lg" len="med"/>
            <a:tailEnd type="arrow"/>
          </a:ln>
          <a:effectLst/>
        </p:spPr>
      </p:cxnSp>
      <p:graphicFrame>
        <p:nvGraphicFramePr>
          <p:cNvPr id="44" name="Object 9"/>
          <p:cNvGraphicFramePr>
            <a:graphicFrameLocks noChangeAspect="1"/>
          </p:cNvGraphicFramePr>
          <p:nvPr/>
        </p:nvGraphicFramePr>
        <p:xfrm>
          <a:off x="1163902" y="4716463"/>
          <a:ext cx="304800" cy="381000"/>
        </p:xfrm>
        <a:graphic>
          <a:graphicData uri="http://schemas.openxmlformats.org/presentationml/2006/ole">
            <mc:AlternateContent xmlns:mc="http://schemas.openxmlformats.org/markup-compatibility/2006">
              <mc:Choice xmlns:v="urn:schemas-microsoft-com:vml" Requires="v">
                <p:oleObj spid="_x0000_s779153" name="Equation" r:id="rId18" imgW="304560" imgH="380880" progId="Equation.DSMT4">
                  <p:embed/>
                </p:oleObj>
              </mc:Choice>
              <mc:Fallback>
                <p:oleObj name="Equation" r:id="rId18" imgW="304560" imgH="380880" progId="Equation.DSMT4">
                  <p:embed/>
                  <p:pic>
                    <p:nvPicPr>
                      <p:cNvPr id="0"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63902" y="4716463"/>
                        <a:ext cx="304800" cy="381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type="none" w="lg" len="me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48" name="Straight Arrow Connector 47"/>
          <p:cNvCxnSpPr/>
          <p:nvPr/>
        </p:nvCxnSpPr>
        <p:spPr bwMode="auto">
          <a:xfrm rot="5400000" flipH="1" flipV="1">
            <a:off x="2546739" y="3024315"/>
            <a:ext cx="468036" cy="260648"/>
          </a:xfrm>
          <a:prstGeom prst="straightConnector1">
            <a:avLst/>
          </a:prstGeom>
          <a:noFill/>
          <a:ln w="25400" cap="flat" cmpd="sng" algn="ctr">
            <a:solidFill>
              <a:schemeClr val="accent2"/>
            </a:solidFill>
            <a:prstDash val="solid"/>
            <a:round/>
            <a:headEnd type="none" w="lg" len="med"/>
            <a:tailEnd type="arrow"/>
          </a:ln>
          <a:effectLst/>
        </p:spPr>
      </p:cxnSp>
      <p:sp>
        <p:nvSpPr>
          <p:cNvPr id="58" name="TextBox 57"/>
          <p:cNvSpPr txBox="1"/>
          <p:nvPr/>
        </p:nvSpPr>
        <p:spPr>
          <a:xfrm>
            <a:off x="6123103" y="2721730"/>
            <a:ext cx="2882520" cy="523220"/>
          </a:xfrm>
          <a:prstGeom prst="rect">
            <a:avLst/>
          </a:prstGeom>
          <a:noFill/>
        </p:spPr>
        <p:txBody>
          <a:bodyPr wrap="none" rtlCol="0">
            <a:spAutoFit/>
          </a:bodyPr>
          <a:lstStyle/>
          <a:p>
            <a:r>
              <a:rPr lang="en-US" dirty="0" err="1">
                <a:solidFill>
                  <a:schemeClr val="accent3"/>
                </a:solidFill>
              </a:rPr>
              <a:t>Linearized</a:t>
            </a:r>
            <a:r>
              <a:rPr lang="en-US" dirty="0"/>
              <a:t> (plates)</a:t>
            </a:r>
          </a:p>
        </p:txBody>
      </p:sp>
      <p:grpSp>
        <p:nvGrpSpPr>
          <p:cNvPr id="56" name="Group 55"/>
          <p:cNvGrpSpPr/>
          <p:nvPr/>
        </p:nvGrpSpPr>
        <p:grpSpPr>
          <a:xfrm>
            <a:off x="1767453" y="3358792"/>
            <a:ext cx="1108749" cy="1620215"/>
            <a:chOff x="1767453" y="3358792"/>
            <a:chExt cx="1108749" cy="1620215"/>
          </a:xfrm>
        </p:grpSpPr>
        <p:pic>
          <p:nvPicPr>
            <p:cNvPr id="9" name="Picture 56"/>
            <p:cNvPicPr>
              <a:picLocks noChangeAspect="1" noChangeArrowheads="1"/>
            </p:cNvPicPr>
            <p:nvPr/>
          </p:nvPicPr>
          <p:blipFill>
            <a:blip r:embed="rId20"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11" name="Straight Arrow Connector 10"/>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3" name="Straight Arrow Connector 22"/>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27" name="TextBox 26"/>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17" name="TextBox 16"/>
            <p:cNvSpPr txBox="1"/>
            <p:nvPr/>
          </p:nvSpPr>
          <p:spPr>
            <a:xfrm>
              <a:off x="2512000" y="4045817"/>
              <a:ext cx="364202" cy="523220"/>
            </a:xfrm>
            <a:prstGeom prst="rect">
              <a:avLst/>
            </a:prstGeom>
            <a:noFill/>
          </p:spPr>
          <p:txBody>
            <a:bodyPr wrap="none" rtlCol="0">
              <a:spAutoFit/>
            </a:bodyPr>
            <a:lstStyle/>
            <a:p>
              <a:r>
                <a:rPr lang="en-US" dirty="0"/>
                <a:t>g</a:t>
              </a:r>
            </a:p>
          </p:txBody>
        </p:sp>
        <p:sp>
          <p:nvSpPr>
            <p:cNvPr id="54" name="TextBox 53"/>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sp>
        <p:nvSpPr>
          <p:cNvPr id="73" name="TextBox 72"/>
          <p:cNvSpPr txBox="1"/>
          <p:nvPr/>
        </p:nvSpPr>
        <p:spPr>
          <a:xfrm>
            <a:off x="4189228" y="1850064"/>
            <a:ext cx="3729162" cy="523220"/>
          </a:xfrm>
          <a:prstGeom prst="rect">
            <a:avLst/>
          </a:prstGeom>
          <a:noFill/>
        </p:spPr>
        <p:txBody>
          <a:bodyPr wrap="none" rtlCol="0">
            <a:spAutoFit/>
          </a:bodyPr>
          <a:lstStyle/>
          <a:p>
            <a:r>
              <a:rPr lang="en-US" dirty="0"/>
              <a:t>Velocity at center of floc</a:t>
            </a:r>
          </a:p>
        </p:txBody>
      </p:sp>
      <p:cxnSp>
        <p:nvCxnSpPr>
          <p:cNvPr id="75" name="Straight Arrow Connector 74"/>
          <p:cNvCxnSpPr>
            <a:stCxn id="73" idx="1"/>
          </p:cNvCxnSpPr>
          <p:nvPr/>
        </p:nvCxnSpPr>
        <p:spPr bwMode="auto">
          <a:xfrm flipH="1">
            <a:off x="2604977" y="2111674"/>
            <a:ext cx="1584251" cy="791014"/>
          </a:xfrm>
          <a:prstGeom prst="straightConnector1">
            <a:avLst/>
          </a:prstGeom>
          <a:noFill/>
          <a:ln w="12700" cap="flat" cmpd="sng" algn="ctr">
            <a:solidFill>
              <a:schemeClr val="bg2"/>
            </a:solidFill>
            <a:prstDash val="solid"/>
            <a:round/>
            <a:headEnd type="none" w="lg" len="med"/>
            <a:tailEnd type="arrow"/>
          </a:ln>
          <a:effectLst/>
        </p:spPr>
      </p:cxnSp>
      <p:sp>
        <p:nvSpPr>
          <p:cNvPr id="76" name="TextBox 75"/>
          <p:cNvSpPr txBox="1"/>
          <p:nvPr/>
        </p:nvSpPr>
        <p:spPr>
          <a:xfrm>
            <a:off x="4157329" y="4455041"/>
            <a:ext cx="4419800" cy="523220"/>
          </a:xfrm>
          <a:prstGeom prst="rect">
            <a:avLst/>
          </a:prstGeom>
          <a:noFill/>
        </p:spPr>
        <p:txBody>
          <a:bodyPr wrap="none" rtlCol="0">
            <a:spAutoFit/>
          </a:bodyPr>
          <a:lstStyle/>
          <a:p>
            <a:r>
              <a:rPr lang="en-US" dirty="0"/>
              <a:t>Failure point (floc stationary)</a:t>
            </a:r>
          </a:p>
        </p:txBody>
      </p:sp>
      <p:cxnSp>
        <p:nvCxnSpPr>
          <p:cNvPr id="78" name="Straight Arrow Connector 77"/>
          <p:cNvCxnSpPr/>
          <p:nvPr/>
        </p:nvCxnSpPr>
        <p:spPr bwMode="auto">
          <a:xfrm flipH="1" flipV="1">
            <a:off x="5305646" y="2881423"/>
            <a:ext cx="1116419" cy="1158949"/>
          </a:xfrm>
          <a:prstGeom prst="straightConnector1">
            <a:avLst/>
          </a:prstGeom>
          <a:noFill/>
          <a:ln w="12700" cap="flat" cmpd="sng" algn="ctr">
            <a:solidFill>
              <a:schemeClr val="bg2"/>
            </a:solidFill>
            <a:prstDash val="solid"/>
            <a:round/>
            <a:headEnd type="none" w="lg" len="med"/>
            <a:tailEnd type="arrow"/>
          </a:ln>
          <a:effectLst/>
        </p:spPr>
      </p:cxnSp>
      <p:sp>
        <p:nvSpPr>
          <p:cNvPr id="60" name="TextBox 59"/>
          <p:cNvSpPr txBox="1"/>
          <p:nvPr/>
        </p:nvSpPr>
        <p:spPr>
          <a:xfrm>
            <a:off x="6251944" y="2254102"/>
            <a:ext cx="2165978" cy="523220"/>
          </a:xfrm>
          <a:prstGeom prst="rect">
            <a:avLst/>
          </a:prstGeom>
          <a:noFill/>
        </p:spPr>
        <p:txBody>
          <a:bodyPr wrap="none" rtlCol="0">
            <a:spAutoFit/>
          </a:bodyPr>
          <a:lstStyle/>
          <a:p>
            <a:r>
              <a:rPr lang="en-US" dirty="0"/>
              <a:t>floc diameter</a:t>
            </a:r>
          </a:p>
        </p:txBody>
      </p:sp>
      <p:cxnSp>
        <p:nvCxnSpPr>
          <p:cNvPr id="69" name="Straight Arrow Connector 68"/>
          <p:cNvCxnSpPr>
            <a:cxnSpLocks/>
            <a:stCxn id="60" idx="1"/>
          </p:cNvCxnSpPr>
          <p:nvPr/>
        </p:nvCxnSpPr>
        <p:spPr bwMode="auto">
          <a:xfrm flipH="1">
            <a:off x="5785558" y="2515712"/>
            <a:ext cx="466386" cy="156613"/>
          </a:xfrm>
          <a:prstGeom prst="straightConnector1">
            <a:avLst/>
          </a:prstGeom>
          <a:noFill/>
          <a:ln w="12700" cap="flat" cmpd="sng" algn="ctr">
            <a:solidFill>
              <a:schemeClr val="bg2"/>
            </a:solidFill>
            <a:prstDash val="solid"/>
            <a:round/>
            <a:headEnd type="none" w="lg" len="med"/>
            <a:tailEnd type="arrow"/>
          </a:ln>
          <a:effectLst/>
        </p:spPr>
      </p:cxnSp>
      <p:sp>
        <p:nvSpPr>
          <p:cNvPr id="61" name="TextBox 60"/>
          <p:cNvSpPr txBox="1"/>
          <p:nvPr/>
        </p:nvSpPr>
        <p:spPr>
          <a:xfrm>
            <a:off x="6581547" y="4880336"/>
            <a:ext cx="2354491" cy="461665"/>
          </a:xfrm>
          <a:prstGeom prst="rect">
            <a:avLst/>
          </a:prstGeom>
          <a:noFill/>
        </p:spPr>
        <p:txBody>
          <a:bodyPr wrap="none" rtlCol="0">
            <a:spAutoFit/>
          </a:bodyPr>
          <a:lstStyle/>
          <a:p>
            <a:r>
              <a:rPr lang="en-US" sz="2400" dirty="0"/>
              <a:t>Terminal velocity</a:t>
            </a:r>
          </a:p>
        </p:txBody>
      </p:sp>
      <p:cxnSp>
        <p:nvCxnSpPr>
          <p:cNvPr id="71" name="Elbow Connector 70"/>
          <p:cNvCxnSpPr>
            <a:stCxn id="61" idx="1"/>
            <a:endCxn id="47" idx="0"/>
          </p:cNvCxnSpPr>
          <p:nvPr/>
        </p:nvCxnSpPr>
        <p:spPr bwMode="auto">
          <a:xfrm rot="10800000" flipV="1">
            <a:off x="5554827" y="5111169"/>
            <a:ext cx="1026720" cy="180940"/>
          </a:xfrm>
          <a:prstGeom prst="bentConnector2">
            <a:avLst/>
          </a:prstGeom>
          <a:noFill/>
          <a:ln w="12700" cap="flat" cmpd="sng" algn="ctr">
            <a:solidFill>
              <a:schemeClr val="bg2"/>
            </a:solidFill>
            <a:prstDash val="solid"/>
            <a:round/>
            <a:headEnd type="none" w="lg" len="med"/>
            <a:tailEnd type="arrow"/>
          </a:ln>
          <a:effectLst/>
        </p:spPr>
      </p:cxnSp>
      <p:sp>
        <p:nvSpPr>
          <p:cNvPr id="74" name="Rectangle 73"/>
          <p:cNvSpPr/>
          <p:nvPr/>
        </p:nvSpPr>
        <p:spPr bwMode="auto">
          <a:xfrm>
            <a:off x="5592726" y="5241851"/>
            <a:ext cx="255181" cy="393405"/>
          </a:xfrm>
          <a:prstGeom prst="rect">
            <a:avLst/>
          </a:prstGeom>
          <a:no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grpSp>
        <p:nvGrpSpPr>
          <p:cNvPr id="52" name="Group 51"/>
          <p:cNvGrpSpPr/>
          <p:nvPr/>
        </p:nvGrpSpPr>
        <p:grpSpPr>
          <a:xfrm>
            <a:off x="306553" y="5901048"/>
            <a:ext cx="1085598" cy="627722"/>
            <a:chOff x="306553" y="5901048"/>
            <a:chExt cx="1085598" cy="627722"/>
          </a:xfrm>
        </p:grpSpPr>
        <p:pic>
          <p:nvPicPr>
            <p:cNvPr id="36" name="Picture 35"/>
            <p:cNvPicPr>
              <a:picLocks noChangeAspect="1"/>
            </p:cNvPicPr>
            <p:nvPr>
              <p:custDataLst>
                <p:tags r:id="rId14"/>
              </p:custDataLst>
            </p:nvPr>
          </p:nvPicPr>
          <p:blipFill>
            <a:blip r:embed="rId21" cstate="print">
              <a:extLst>
                <a:ext uri="{28A0092B-C50C-407E-A947-70E740481C1C}">
                  <a14:useLocalDpi xmlns:a14="http://schemas.microsoft.com/office/drawing/2010/main" val="0"/>
                </a:ext>
              </a:extLst>
            </a:blip>
            <a:stretch>
              <a:fillRect/>
            </a:stretch>
          </p:blipFill>
          <p:spPr>
            <a:xfrm>
              <a:off x="796441" y="6143284"/>
              <a:ext cx="595710" cy="196250"/>
            </a:xfrm>
            <a:prstGeom prst="rect">
              <a:avLst/>
            </a:prstGeom>
          </p:spPr>
        </p:pic>
        <p:pic>
          <p:nvPicPr>
            <p:cNvPr id="51" name="Picture 50"/>
            <p:cNvPicPr>
              <a:picLocks noChangeAspect="1"/>
            </p:cNvPicPr>
            <p:nvPr>
              <p:custDataLst>
                <p:tags r:id="rId15"/>
              </p:custDataLst>
            </p:nvPr>
          </p:nvPicPr>
          <p:blipFill>
            <a:blip r:embed="rId22" cstate="print">
              <a:extLst>
                <a:ext uri="{28A0092B-C50C-407E-A947-70E740481C1C}">
                  <a14:useLocalDpi xmlns:a14="http://schemas.microsoft.com/office/drawing/2010/main" val="0"/>
                </a:ext>
              </a:extLst>
            </a:blip>
            <a:stretch>
              <a:fillRect/>
            </a:stretch>
          </p:blipFill>
          <p:spPr>
            <a:xfrm rot="17758343">
              <a:off x="90817" y="6116784"/>
              <a:ext cx="627722" cy="196250"/>
            </a:xfrm>
            <a:prstGeom prst="rect">
              <a:avLst/>
            </a:prstGeom>
          </p:spPr>
        </p:pic>
      </p:grpSp>
      <p:grpSp>
        <p:nvGrpSpPr>
          <p:cNvPr id="83" name="Group 82">
            <a:extLst>
              <a:ext uri="{FF2B5EF4-FFF2-40B4-BE49-F238E27FC236}">
                <a16:creationId xmlns:a16="http://schemas.microsoft.com/office/drawing/2014/main" id="{5023624F-FFBE-4129-9CE5-DF76431D45C1}"/>
              </a:ext>
            </a:extLst>
          </p:cNvPr>
          <p:cNvGrpSpPr/>
          <p:nvPr/>
        </p:nvGrpSpPr>
        <p:grpSpPr>
          <a:xfrm>
            <a:off x="355294" y="5863616"/>
            <a:ext cx="399290" cy="751051"/>
            <a:chOff x="355294" y="5785312"/>
            <a:chExt cx="399290" cy="751051"/>
          </a:xfrm>
        </p:grpSpPr>
        <p:cxnSp>
          <p:nvCxnSpPr>
            <p:cNvPr id="85" name="Straight Arrow Connector 84">
              <a:extLst>
                <a:ext uri="{FF2B5EF4-FFF2-40B4-BE49-F238E27FC236}">
                  <a16:creationId xmlns:a16="http://schemas.microsoft.com/office/drawing/2014/main" id="{85514FEE-7184-45B4-812B-A6DB45E42489}"/>
                </a:ext>
              </a:extLst>
            </p:cNvPr>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86" name="Straight Arrow Connector 85">
              <a:extLst>
                <a:ext uri="{FF2B5EF4-FFF2-40B4-BE49-F238E27FC236}">
                  <a16:creationId xmlns:a16="http://schemas.microsoft.com/office/drawing/2014/main" id="{C2B7C001-7FDA-4E6A-9835-FA01EED06261}"/>
                </a:ext>
              </a:extLst>
            </p:cNvPr>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87" name="Straight Arrow Connector 86">
              <a:extLst>
                <a:ext uri="{FF2B5EF4-FFF2-40B4-BE49-F238E27FC236}">
                  <a16:creationId xmlns:a16="http://schemas.microsoft.com/office/drawing/2014/main" id="{38ACA051-ED07-4D8F-97B3-97DDE1B2C516}"/>
                </a:ext>
              </a:extLst>
            </p:cNvPr>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88" name="TextBox 87">
              <a:extLst>
                <a:ext uri="{FF2B5EF4-FFF2-40B4-BE49-F238E27FC236}">
                  <a16:creationId xmlns:a16="http://schemas.microsoft.com/office/drawing/2014/main" id="{7CC199DA-E74C-4D3A-A22A-83E8D7DADB0B}"/>
                </a:ext>
              </a:extLst>
            </p:cNvPr>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40" name="Picture 39"/>
          <p:cNvPicPr>
            <a:picLocks noChangeAspect="1"/>
          </p:cNvPicPr>
          <p:nvPr>
            <p:custDataLst>
              <p:tags r:id="rId2"/>
            </p:custDataLst>
          </p:nvPr>
        </p:nvPicPr>
        <p:blipFill>
          <a:blip r:embed="rId23" cstate="print">
            <a:extLst>
              <a:ext uri="{28A0092B-C50C-407E-A947-70E740481C1C}">
                <a14:useLocalDpi xmlns:a14="http://schemas.microsoft.com/office/drawing/2010/main" val="0"/>
              </a:ext>
            </a:extLst>
          </a:blip>
          <a:stretch>
            <a:fillRect/>
          </a:stretch>
        </p:blipFill>
        <p:spPr>
          <a:xfrm>
            <a:off x="1567310" y="5990761"/>
            <a:ext cx="1782856" cy="496762"/>
          </a:xfrm>
          <a:prstGeom prst="rect">
            <a:avLst/>
          </a:prstGeom>
        </p:spPr>
      </p:pic>
      <p:pic>
        <p:nvPicPr>
          <p:cNvPr id="2" name="Picture 1"/>
          <p:cNvPicPr>
            <a:picLocks noChangeAspect="1"/>
          </p:cNvPicPr>
          <p:nvPr>
            <p:custDataLst>
              <p:tags r:id="rId3"/>
            </p:custDataLst>
          </p:nvPr>
        </p:nvPicPr>
        <p:blipFill>
          <a:blip r:embed="rId24" cstate="print">
            <a:extLst>
              <a:ext uri="{28A0092B-C50C-407E-A947-70E740481C1C}">
                <a14:useLocalDpi xmlns:a14="http://schemas.microsoft.com/office/drawing/2010/main" val="0"/>
              </a:ext>
            </a:extLst>
          </a:blip>
          <a:stretch>
            <a:fillRect/>
          </a:stretch>
        </p:blipFill>
        <p:spPr>
          <a:xfrm>
            <a:off x="3729260" y="2511162"/>
            <a:ext cx="2130593" cy="491391"/>
          </a:xfrm>
          <a:prstGeom prst="rect">
            <a:avLst/>
          </a:prstGeom>
        </p:spPr>
      </p:pic>
      <p:pic>
        <p:nvPicPr>
          <p:cNvPr id="3" name="Picture 2"/>
          <p:cNvPicPr>
            <a:picLocks noChangeAspect="1"/>
          </p:cNvPicPr>
          <p:nvPr>
            <p:custDataLst>
              <p:tags r:id="rId4"/>
            </p:custDataLst>
          </p:nvPr>
        </p:nvPicPr>
        <p:blipFill>
          <a:blip r:embed="rId25" cstate="print">
            <a:extLst>
              <a:ext uri="{28A0092B-C50C-407E-A947-70E740481C1C}">
                <a14:useLocalDpi xmlns:a14="http://schemas.microsoft.com/office/drawing/2010/main" val="0"/>
              </a:ext>
            </a:extLst>
          </a:blip>
          <a:stretch>
            <a:fillRect/>
          </a:stretch>
        </p:blipFill>
        <p:spPr>
          <a:xfrm>
            <a:off x="4090242" y="3821044"/>
            <a:ext cx="2125714" cy="522666"/>
          </a:xfrm>
          <a:prstGeom prst="rect">
            <a:avLst/>
          </a:prstGeom>
        </p:spPr>
      </p:pic>
      <p:pic>
        <p:nvPicPr>
          <p:cNvPr id="32" name="Picture 31"/>
          <p:cNvPicPr>
            <a:picLocks noChangeAspect="1"/>
          </p:cNvPicPr>
          <p:nvPr>
            <p:custDataLst>
              <p:tags r:id="rId5"/>
            </p:custDataLst>
          </p:nvPr>
        </p:nvPicPr>
        <p:blipFill>
          <a:blip r:embed="rId23" cstate="print">
            <a:extLst>
              <a:ext uri="{28A0092B-C50C-407E-A947-70E740481C1C}">
                <a14:useLocalDpi xmlns:a14="http://schemas.microsoft.com/office/drawing/2010/main" val="0"/>
              </a:ext>
            </a:extLst>
          </a:blip>
          <a:stretch>
            <a:fillRect/>
          </a:stretch>
        </p:blipFill>
        <p:spPr>
          <a:xfrm>
            <a:off x="6447882" y="3866255"/>
            <a:ext cx="1782856" cy="496762"/>
          </a:xfrm>
          <a:prstGeom prst="rect">
            <a:avLst/>
          </a:prstGeom>
        </p:spPr>
      </p:pic>
      <p:pic>
        <p:nvPicPr>
          <p:cNvPr id="47" name="Picture 46"/>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306066" y="5292109"/>
            <a:ext cx="2497521" cy="234666"/>
          </a:xfrm>
          <a:prstGeom prst="rect">
            <a:avLst/>
          </a:prstGeom>
        </p:spPr>
      </p:pic>
      <p:pic>
        <p:nvPicPr>
          <p:cNvPr id="4" name="Picture 3"/>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3970761" y="5998429"/>
            <a:ext cx="2166857" cy="522666"/>
          </a:xfrm>
          <a:prstGeom prst="rect">
            <a:avLst/>
          </a:prstGeom>
        </p:spPr>
      </p:pic>
      <p:pic>
        <p:nvPicPr>
          <p:cNvPr id="10" name="Picture 9"/>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6609685" y="5918043"/>
            <a:ext cx="1560381" cy="574476"/>
          </a:xfrm>
          <a:prstGeom prst="rect">
            <a:avLst/>
          </a:prstGeom>
        </p:spPr>
      </p:pic>
      <p:pic>
        <p:nvPicPr>
          <p:cNvPr id="28" name="Picture 27">
            <a:extLst>
              <a:ext uri="{FF2B5EF4-FFF2-40B4-BE49-F238E27FC236}">
                <a16:creationId xmlns:a16="http://schemas.microsoft.com/office/drawing/2014/main" id="{E2FD57B1-FF75-4DC8-91D5-071692D66355}"/>
              </a:ext>
            </a:extLst>
          </p:cNvPr>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10092597" y="2007827"/>
            <a:ext cx="3190857" cy="7254857"/>
          </a:xfrm>
          <a:prstGeom prst="rect">
            <a:avLst/>
          </a:prstGeom>
        </p:spPr>
      </p:pic>
      <p:pic>
        <p:nvPicPr>
          <p:cNvPr id="31" name="Picture 30"/>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2083382" y="7002400"/>
            <a:ext cx="6384762" cy="664381"/>
          </a:xfrm>
          <a:prstGeom prst="rect">
            <a:avLst/>
          </a:prstGeom>
        </p:spPr>
      </p:pic>
      <p:pic>
        <p:nvPicPr>
          <p:cNvPr id="33" name="Picture 32"/>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2185737" y="7986314"/>
            <a:ext cx="6261333" cy="641524"/>
          </a:xfrm>
          <a:prstGeom prst="rect">
            <a:avLst/>
          </a:prstGeom>
        </p:spPr>
      </p:pic>
      <p:pic>
        <p:nvPicPr>
          <p:cNvPr id="34" name="Picture 33"/>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2450321" y="8928595"/>
            <a:ext cx="6262856" cy="620190"/>
          </a:xfrm>
          <a:prstGeom prst="rect">
            <a:avLst/>
          </a:prstGeom>
        </p:spPr>
      </p:pic>
      <p:pic>
        <p:nvPicPr>
          <p:cNvPr id="14" name="Picture 13"/>
          <p:cNvPicPr>
            <a:picLocks noChangeAspect="1"/>
          </p:cNvPicPr>
          <p:nvPr>
            <p:custDataLst>
              <p:tags r:id="rId13"/>
            </p:custDataLst>
          </p:nvPr>
        </p:nvPicPr>
        <p:blipFill>
          <a:blip r:embed="rId33" cstate="print">
            <a:extLst>
              <a:ext uri="{28A0092B-C50C-407E-A947-70E740481C1C}">
                <a14:useLocalDpi xmlns:a14="http://schemas.microsoft.com/office/drawing/2010/main" val="0"/>
              </a:ext>
            </a:extLst>
          </a:blip>
          <a:stretch>
            <a:fillRect/>
          </a:stretch>
        </p:blipFill>
        <p:spPr>
          <a:xfrm>
            <a:off x="2108220" y="2886687"/>
            <a:ext cx="687238" cy="176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Spacing as a function of floc terminal velocity</a:t>
            </a:r>
          </a:p>
        </p:txBody>
      </p:sp>
      <p:sp>
        <p:nvSpPr>
          <p:cNvPr id="15" name="TextBox 14"/>
          <p:cNvSpPr txBox="1"/>
          <p:nvPr/>
        </p:nvSpPr>
        <p:spPr>
          <a:xfrm>
            <a:off x="5380075" y="3263606"/>
            <a:ext cx="3540642" cy="954107"/>
          </a:xfrm>
          <a:prstGeom prst="rect">
            <a:avLst/>
          </a:prstGeom>
          <a:noFill/>
        </p:spPr>
        <p:txBody>
          <a:bodyPr wrap="square" rtlCol="0">
            <a:spAutoFit/>
          </a:bodyPr>
          <a:lstStyle/>
          <a:p>
            <a:r>
              <a:rPr lang="en-US" dirty="0"/>
              <a:t>Sedimentation velocity solved for diameter</a:t>
            </a:r>
          </a:p>
        </p:txBody>
      </p:sp>
      <p:sp>
        <p:nvSpPr>
          <p:cNvPr id="17" name="TextBox 16"/>
          <p:cNvSpPr txBox="1"/>
          <p:nvPr/>
        </p:nvSpPr>
        <p:spPr>
          <a:xfrm>
            <a:off x="4784651" y="1935126"/>
            <a:ext cx="4040372" cy="954107"/>
          </a:xfrm>
          <a:prstGeom prst="rect">
            <a:avLst/>
          </a:prstGeom>
          <a:noFill/>
        </p:spPr>
        <p:txBody>
          <a:bodyPr wrap="square" rtlCol="0">
            <a:spAutoFit/>
          </a:bodyPr>
          <a:lstStyle/>
          <a:p>
            <a:r>
              <a:rPr lang="en-US" dirty="0"/>
              <a:t>But terminal velocity and </a:t>
            </a:r>
            <a:r>
              <a:rPr lang="en-US" u="sng" dirty="0"/>
              <a:t>floc</a:t>
            </a:r>
            <a:r>
              <a:rPr lang="en-US" dirty="0"/>
              <a:t> diameter are related!</a:t>
            </a:r>
          </a:p>
        </p:txBody>
      </p:sp>
      <p:sp>
        <p:nvSpPr>
          <p:cNvPr id="18" name="TextBox 17"/>
          <p:cNvSpPr txBox="1"/>
          <p:nvPr/>
        </p:nvSpPr>
        <p:spPr>
          <a:xfrm>
            <a:off x="127592" y="6027003"/>
            <a:ext cx="8846288" cy="830997"/>
          </a:xfrm>
          <a:prstGeom prst="rect">
            <a:avLst/>
          </a:prstGeom>
          <a:noFill/>
        </p:spPr>
        <p:txBody>
          <a:bodyPr wrap="square" rtlCol="0">
            <a:spAutoFit/>
          </a:bodyPr>
          <a:lstStyle/>
          <a:p>
            <a:r>
              <a:rPr lang="en-US" sz="2400" dirty="0"/>
              <a:t>This is the smallest spacing that will allow a floc with a given settling velocity to remain stationary on the slope (and not be carried upward)</a:t>
            </a:r>
          </a:p>
        </p:txBody>
      </p:sp>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6" name="Picture 5"/>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27592" y="3400683"/>
            <a:ext cx="5179428" cy="699429"/>
          </a:xfrm>
          <a:prstGeom prst="rect">
            <a:avLst/>
          </a:prstGeom>
        </p:spPr>
      </p:pic>
      <p:pic>
        <p:nvPicPr>
          <p:cNvPr id="9" name="Picture 8"/>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412731" y="4696183"/>
            <a:ext cx="8303807" cy="883712"/>
          </a:xfrm>
          <a:prstGeom prst="rect">
            <a:avLst/>
          </a:prstGeom>
        </p:spPr>
      </p:pic>
      <p:pic>
        <p:nvPicPr>
          <p:cNvPr id="4" name="Picture 3"/>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1405917" y="2123416"/>
            <a:ext cx="1560381" cy="574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4074878501"/>
              </p:ext>
            </p:extLst>
          </p:nvPr>
        </p:nvGraphicFramePr>
        <p:xfrm>
          <a:off x="104775" y="1419933"/>
          <a:ext cx="4941666" cy="3504492"/>
        </p:xfrm>
        <a:graphic>
          <a:graphicData uri="http://schemas.openxmlformats.org/presentationml/2006/ole">
            <mc:AlternateContent xmlns:mc="http://schemas.openxmlformats.org/markup-compatibility/2006">
              <mc:Choice xmlns:v="urn:schemas-microsoft-com:vml" Requires="v">
                <p:oleObj spid="_x0000_s1836156" name="Mathcad" r:id="rId8" imgW="4257720" imgH="3019320" progId="Mathcad">
                  <p:link updateAutomatic="1"/>
                </p:oleObj>
              </mc:Choice>
              <mc:Fallback>
                <p:oleObj name="Mathcad" r:id="rId8" imgW="4257720" imgH="3019320" progId="Mathcad">
                  <p:link updateAutomatic="1"/>
                  <p:pic>
                    <p:nvPicPr>
                      <p:cNvPr id="0" name=""/>
                      <p:cNvPicPr/>
                      <p:nvPr/>
                    </p:nvPicPr>
                    <p:blipFill>
                      <a:blip r:embed="rId9"/>
                      <a:stretch>
                        <a:fillRect/>
                      </a:stretch>
                    </p:blipFill>
                    <p:spPr>
                      <a:xfrm>
                        <a:off x="104775" y="1419933"/>
                        <a:ext cx="4941666" cy="3504492"/>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Minimum Plate Settler Spacing (function of Floc </a:t>
            </a:r>
            <a:r>
              <a:rPr lang="en-US" dirty="0" err="1"/>
              <a:t>V</a:t>
            </a:r>
            <a:r>
              <a:rPr lang="en-US" baseline="-25000" dirty="0" err="1"/>
              <a:t>t</a:t>
            </a:r>
            <a:r>
              <a:rPr lang="en-US" dirty="0"/>
              <a:t>)</a:t>
            </a:r>
          </a:p>
        </p:txBody>
      </p:sp>
      <p:sp>
        <p:nvSpPr>
          <p:cNvPr id="7" name="TextBox 6"/>
          <p:cNvSpPr txBox="1"/>
          <p:nvPr/>
        </p:nvSpPr>
        <p:spPr>
          <a:xfrm>
            <a:off x="0" y="5903893"/>
            <a:ext cx="9144000" cy="954107"/>
          </a:xfrm>
          <a:prstGeom prst="rect">
            <a:avLst/>
          </a:prstGeom>
          <a:noFill/>
        </p:spPr>
        <p:txBody>
          <a:bodyPr wrap="square" rtlCol="0">
            <a:spAutoFit/>
          </a:bodyPr>
          <a:lstStyle/>
          <a:p>
            <a:r>
              <a:rPr lang="en-US" dirty="0"/>
              <a:t>Plate settler spacing of 5 mm or larger should be adequate if the capture velocity is 0.12 mm/s</a:t>
            </a:r>
          </a:p>
        </p:txBody>
      </p:sp>
      <p:cxnSp>
        <p:nvCxnSpPr>
          <p:cNvPr id="10" name="Straight Arrow Connector 9"/>
          <p:cNvCxnSpPr/>
          <p:nvPr/>
        </p:nvCxnSpPr>
        <p:spPr bwMode="auto">
          <a:xfrm flipV="1">
            <a:off x="1014641" y="3781813"/>
            <a:ext cx="0" cy="498022"/>
          </a:xfrm>
          <a:prstGeom prst="straightConnector1">
            <a:avLst/>
          </a:prstGeom>
          <a:noFill/>
          <a:ln w="28575" cap="flat" cmpd="sng" algn="ctr">
            <a:solidFill>
              <a:schemeClr val="accent4"/>
            </a:solidFill>
            <a:prstDash val="solid"/>
            <a:round/>
            <a:headEnd type="none" w="lg" len="med"/>
            <a:tailEnd type="arrow"/>
          </a:ln>
          <a:effectLst/>
        </p:spPr>
      </p:cxnSp>
      <p:cxnSp>
        <p:nvCxnSpPr>
          <p:cNvPr id="11" name="Straight Arrow Connector 10"/>
          <p:cNvCxnSpPr/>
          <p:nvPr/>
        </p:nvCxnSpPr>
        <p:spPr bwMode="auto">
          <a:xfrm flipH="1">
            <a:off x="647700" y="3781813"/>
            <a:ext cx="366941" cy="0"/>
          </a:xfrm>
          <a:prstGeom prst="straightConnector1">
            <a:avLst/>
          </a:prstGeom>
          <a:noFill/>
          <a:ln w="28575" cap="flat" cmpd="sng" algn="ctr">
            <a:solidFill>
              <a:schemeClr val="accent4"/>
            </a:solidFill>
            <a:prstDash val="solid"/>
            <a:round/>
            <a:headEnd type="none" w="lg" len="med"/>
            <a:tailEnd type="arrow"/>
          </a:ln>
          <a:effectLst/>
        </p:spPr>
      </p:cxnSp>
      <p:sp>
        <p:nvSpPr>
          <p:cNvPr id="16" name="TextBox 15"/>
          <p:cNvSpPr txBox="1"/>
          <p:nvPr/>
        </p:nvSpPr>
        <p:spPr>
          <a:xfrm>
            <a:off x="5029200" y="1499378"/>
            <a:ext cx="4086809" cy="707886"/>
          </a:xfrm>
          <a:prstGeom prst="rect">
            <a:avLst/>
          </a:prstGeom>
          <a:noFill/>
        </p:spPr>
        <p:txBody>
          <a:bodyPr wrap="square" rtlCol="0">
            <a:spAutoFit/>
          </a:bodyPr>
          <a:lstStyle/>
          <a:p>
            <a:r>
              <a:rPr lang="en-US" sz="2000" dirty="0"/>
              <a:t>Fewer, but longer plate settlers due to higher </a:t>
            </a:r>
            <a:r>
              <a:rPr lang="en-US" sz="2000" dirty="0" err="1"/>
              <a:t>upflow</a:t>
            </a:r>
            <a:r>
              <a:rPr lang="en-US" sz="2000" dirty="0"/>
              <a:t> velocity in the </a:t>
            </a:r>
            <a:r>
              <a:rPr lang="en-US" sz="2000" dirty="0" err="1"/>
              <a:t>sed</a:t>
            </a:r>
            <a:r>
              <a:rPr lang="en-US" sz="2000" dirty="0"/>
              <a:t> tank</a:t>
            </a:r>
          </a:p>
        </p:txBody>
      </p:sp>
      <p:sp>
        <p:nvSpPr>
          <p:cNvPr id="17" name="TextBox 16"/>
          <p:cNvSpPr txBox="1"/>
          <p:nvPr/>
        </p:nvSpPr>
        <p:spPr>
          <a:xfrm>
            <a:off x="5029200" y="2207264"/>
            <a:ext cx="3834883" cy="400110"/>
          </a:xfrm>
          <a:prstGeom prst="rect">
            <a:avLst/>
          </a:prstGeom>
          <a:noFill/>
        </p:spPr>
        <p:txBody>
          <a:bodyPr wrap="square" rtlCol="0">
            <a:spAutoFit/>
          </a:bodyPr>
          <a:lstStyle/>
          <a:p>
            <a:r>
              <a:rPr lang="en-US" sz="2000" dirty="0"/>
              <a:t>Current AguaClara design for </a:t>
            </a:r>
          </a:p>
        </p:txBody>
      </p:sp>
      <p:sp>
        <p:nvSpPr>
          <p:cNvPr id="12" name="TextBox 11"/>
          <p:cNvSpPr txBox="1"/>
          <p:nvPr/>
        </p:nvSpPr>
        <p:spPr>
          <a:xfrm>
            <a:off x="6804561" y="4334488"/>
            <a:ext cx="2339440" cy="1569660"/>
          </a:xfrm>
          <a:prstGeom prst="rect">
            <a:avLst/>
          </a:prstGeom>
          <a:noFill/>
        </p:spPr>
        <p:txBody>
          <a:bodyPr wrap="square" rtlCol="0">
            <a:spAutoFit/>
          </a:bodyPr>
          <a:lstStyle/>
          <a:p>
            <a:r>
              <a:rPr lang="en-US" sz="2400" dirty="0"/>
              <a:t>What happens if a floc forms from organic matter rather than clay?</a:t>
            </a:r>
          </a:p>
        </p:txBody>
      </p:sp>
      <p:cxnSp>
        <p:nvCxnSpPr>
          <p:cNvPr id="13" name="Straight Arrow Connector 12"/>
          <p:cNvCxnSpPr/>
          <p:nvPr/>
        </p:nvCxnSpPr>
        <p:spPr bwMode="auto">
          <a:xfrm flipH="1" flipV="1">
            <a:off x="4733925" y="2286000"/>
            <a:ext cx="295275" cy="12131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4" name="TextBox 3"/>
          <p:cNvSpPr txBox="1"/>
          <p:nvPr/>
        </p:nvSpPr>
        <p:spPr>
          <a:xfrm>
            <a:off x="5046441" y="2975604"/>
            <a:ext cx="3962805" cy="954107"/>
          </a:xfrm>
          <a:prstGeom prst="rect">
            <a:avLst/>
          </a:prstGeom>
          <a:noFill/>
        </p:spPr>
        <p:txBody>
          <a:bodyPr wrap="square" rtlCol="0">
            <a:spAutoFit/>
          </a:bodyPr>
          <a:lstStyle/>
          <a:p>
            <a:r>
              <a:rPr lang="en-US" dirty="0"/>
              <a:t>Which flocs (big or little) are more like to slide up?</a:t>
            </a:r>
          </a:p>
        </p:txBody>
      </p:sp>
      <p:pic>
        <p:nvPicPr>
          <p:cNvPr id="8" name="Picture 7"/>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308405" y="6943368"/>
            <a:ext cx="6422857" cy="702476"/>
          </a:xfrm>
          <a:prstGeom prst="rect">
            <a:avLst/>
          </a:prstGeom>
        </p:spPr>
      </p:pic>
      <p:pic>
        <p:nvPicPr>
          <p:cNvPr id="6" name="Picture 5"/>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3058002" y="1954662"/>
            <a:ext cx="652190" cy="214857"/>
          </a:xfrm>
          <a:prstGeom prst="rect">
            <a:avLst/>
          </a:prstGeom>
          <a:solidFill>
            <a:schemeClr val="bg1"/>
          </a:solidFill>
        </p:spPr>
      </p:pic>
      <p:pic>
        <p:nvPicPr>
          <p:cNvPr id="18" name="Picture 17"/>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8263210" y="2283950"/>
            <a:ext cx="652190" cy="214857"/>
          </a:xfrm>
          <a:prstGeom prst="rect">
            <a:avLst/>
          </a:prstGeom>
          <a:solidFill>
            <a:schemeClr val="bg1"/>
          </a:solidFill>
        </p:spPr>
      </p:pic>
      <p:pic>
        <p:nvPicPr>
          <p:cNvPr id="5" name="Picture 4"/>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29852" y="5204422"/>
            <a:ext cx="6194319" cy="659215"/>
          </a:xfrm>
          <a:prstGeom prst="rect">
            <a:avLst/>
          </a:prstGeom>
        </p:spPr>
      </p:pic>
      <p:sp>
        <p:nvSpPr>
          <p:cNvPr id="19" name="5-Point Star 1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Slide Capture Velocity</a:t>
            </a:r>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276046" y="2993366"/>
                <a:ext cx="8652294" cy="2861094"/>
              </a:xfrm>
            </p:spPr>
            <p:txBody>
              <a:bodyPr/>
              <a:lstStyle/>
              <a:p>
                <a:pPr marL="0" indent="0">
                  <a:buNone/>
                </a:pP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i="1">
                            <a:latin typeface="Cambria Math"/>
                          </a:rPr>
                          <m:t>𝑆𝑙𝑖𝑑𝑒</m:t>
                        </m:r>
                      </m:sub>
                    </m:sSub>
                  </m:oMath>
                </a14:m>
                <a:r>
                  <a:rPr lang="en-US" sz="2400" dirty="0"/>
                  <a:t> is the terminal sedimentation velocity (</a:t>
                </a:r>
                <a:r>
                  <a:rPr lang="en-US" sz="2400" dirty="0" err="1"/>
                  <a:t>V</a:t>
                </a:r>
                <a:r>
                  <a:rPr lang="en-US" sz="2400" baseline="-25000" dirty="0" err="1"/>
                  <a:t>t</a:t>
                </a:r>
                <a:r>
                  <a:rPr lang="en-US" sz="2400" dirty="0"/>
                  <a:t>) of the slowest-settling floc that can slide down an incline. Flocs with this terminal velocity (the slide velocity) will be held stationary on the incline because of a balance between gravitational forces and fluid drag. Flocs with a terminal velocity lower than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a:rPr>
                          <m:t>𝑉</m:t>
                        </m:r>
                      </m:e>
                      <m:sub>
                        <m:r>
                          <a:rPr lang="en-US" sz="2400" i="1">
                            <a:latin typeface="Cambria Math"/>
                          </a:rPr>
                          <m:t>𝑆𝑙𝑖𝑑𝑒</m:t>
                        </m:r>
                      </m:sub>
                    </m:sSub>
                  </m:oMath>
                </a14:m>
                <a:r>
                  <a:rPr lang="en-US" sz="2400" dirty="0"/>
                  <a:t> will be carried out the top of the tube (i.e., “roll up”) even if they settle onto the tube wall. Thus, the slide terminal velocity represents a constraint on the ability of plate settlers to capture flocs.</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276046" y="2993366"/>
                <a:ext cx="8652294" cy="2861094"/>
              </a:xfrm>
              <a:blipFill>
                <a:blip r:embed="rId3"/>
                <a:stretch>
                  <a:fillRect l="-1056" t="-1706" r="-634" b="-10448"/>
                </a:stretch>
              </a:blipFill>
            </p:spPr>
            <p:txBody>
              <a:bodyPr/>
              <a:lstStyle/>
              <a:p>
                <a:r>
                  <a:rPr lang="en-US">
                    <a:noFill/>
                  </a:rPr>
                  <a:t> </a:t>
                </a:r>
              </a:p>
            </p:txBody>
          </p:sp>
        </mc:Fallback>
      </mc:AlternateContent>
      <p:sp>
        <p:nvSpPr>
          <p:cNvPr id="8" name="TextBox 7"/>
          <p:cNvSpPr txBox="1"/>
          <p:nvPr/>
        </p:nvSpPr>
        <p:spPr>
          <a:xfrm>
            <a:off x="207033" y="6176514"/>
            <a:ext cx="8797601" cy="523220"/>
          </a:xfrm>
          <a:prstGeom prst="rect">
            <a:avLst/>
          </a:prstGeom>
          <a:noFill/>
        </p:spPr>
        <p:txBody>
          <a:bodyPr wrap="none" rtlCol="0">
            <a:spAutoFit/>
          </a:bodyPr>
          <a:lstStyle/>
          <a:p>
            <a:r>
              <a:rPr lang="en-US" dirty="0"/>
              <a:t>What happens if the primary particles are less dense? </a:t>
            </a:r>
            <a:r>
              <a:rPr lang="en-US" dirty="0">
                <a:solidFill>
                  <a:schemeClr val="accent4"/>
                </a:solidFill>
              </a:rPr>
              <a:t>_____</a:t>
            </a:r>
          </a:p>
        </p:txBody>
      </p:sp>
      <mc:AlternateContent xmlns:mc="http://schemas.openxmlformats.org/markup-compatibility/2006" xmlns:a14="http://schemas.microsoft.com/office/drawing/2010/main">
        <mc:Choice Requires="a14">
          <p:sp>
            <p:nvSpPr>
              <p:cNvPr id="9" name="Rectangle 8"/>
              <p:cNvSpPr/>
              <p:nvPr/>
            </p:nvSpPr>
            <p:spPr>
              <a:xfrm>
                <a:off x="7975851" y="6169387"/>
                <a:ext cx="1096710" cy="461665"/>
              </a:xfrm>
              <a:prstGeom prst="rect">
                <a:avLst/>
              </a:prstGeom>
            </p:spPr>
            <p:txBody>
              <a:bodyPr wrap="none">
                <a:spAutoFit/>
              </a:bodyPr>
              <a:lstStyle/>
              <a:p>
                <a14:m>
                  <m:oMath xmlns:m="http://schemas.openxmlformats.org/officeDocument/2006/math">
                    <m:sSub>
                      <m:sSubPr>
                        <m:ctrlPr>
                          <a:rPr lang="en-US" sz="2400" i="1" smtClean="0">
                            <a:solidFill>
                              <a:schemeClr val="accent4"/>
                            </a:solidFill>
                            <a:latin typeface="Cambria Math" panose="02040503050406030204" pitchFamily="18" charset="0"/>
                          </a:rPr>
                        </m:ctrlPr>
                      </m:sSubPr>
                      <m:e>
                        <m:r>
                          <a:rPr lang="en-US" sz="2400" i="1">
                            <a:solidFill>
                              <a:schemeClr val="accent4"/>
                            </a:solidFill>
                            <a:latin typeface="Cambria Math"/>
                          </a:rPr>
                          <m:t>𝑉</m:t>
                        </m:r>
                      </m:e>
                      <m:sub>
                        <m:r>
                          <a:rPr lang="en-US" sz="2400" i="1">
                            <a:solidFill>
                              <a:schemeClr val="accent4"/>
                            </a:solidFill>
                            <a:latin typeface="Cambria Math"/>
                          </a:rPr>
                          <m:t>𝑆𝑙𝑖𝑑𝑒</m:t>
                        </m:r>
                      </m:sub>
                    </m:sSub>
                  </m:oMath>
                </a14:m>
                <a:r>
                  <a:rPr lang="en-US" sz="2400" baseline="-25000" dirty="0">
                    <a:solidFill>
                      <a:schemeClr val="accent4"/>
                    </a:solidFill>
                  </a:rPr>
                  <a:t> </a:t>
                </a:r>
                <a:r>
                  <a:rPr lang="en-US" sz="2400" dirty="0">
                    <a:solidFill>
                      <a:schemeClr val="accent4"/>
                    </a:solidFill>
                  </a:rPr>
                  <a:t>↑</a:t>
                </a:r>
              </a:p>
            </p:txBody>
          </p:sp>
        </mc:Choice>
        <mc:Fallback xmlns="">
          <p:sp>
            <p:nvSpPr>
              <p:cNvPr id="9" name="Rectangle 8"/>
              <p:cNvSpPr>
                <a:spLocks noRot="1" noChangeAspect="1" noMove="1" noResize="1" noEditPoints="1" noAdjustHandles="1" noChangeArrowheads="1" noChangeShapeType="1" noTextEdit="1"/>
              </p:cNvSpPr>
              <p:nvPr/>
            </p:nvSpPr>
            <p:spPr>
              <a:xfrm>
                <a:off x="7975851" y="6169387"/>
                <a:ext cx="1096710" cy="461665"/>
              </a:xfrm>
              <a:prstGeom prst="rect">
                <a:avLst/>
              </a:prstGeom>
              <a:blipFill rotWithShape="1">
                <a:blip r:embed="rId6"/>
                <a:stretch>
                  <a:fillRect l="-1111" t="-10526" r="-7222" b="-28947"/>
                </a:stretch>
              </a:blipFill>
            </p:spPr>
            <p:txBody>
              <a:bodyPr/>
              <a:lstStyle/>
              <a:p>
                <a:r>
                  <a:rPr lang="en-US">
                    <a:noFill/>
                  </a:rPr>
                  <a:t> </a:t>
                </a:r>
              </a:p>
            </p:txBody>
          </p:sp>
        </mc:Fallback>
      </mc:AlternateContent>
      <p:sp>
        <p:nvSpPr>
          <p:cNvPr id="10" name="Oval 9"/>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pic>
        <p:nvPicPr>
          <p:cNvPr id="3" name="Picture 2"/>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66028" y="1868041"/>
            <a:ext cx="8306837" cy="77208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Experimental Evidence that the Slide Capture Velocity Matters</a:t>
            </a:r>
          </a:p>
        </p:txBody>
      </p:sp>
      <p:pic>
        <p:nvPicPr>
          <p:cNvPr id="17838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344" y="1790047"/>
            <a:ext cx="6048375" cy="4908465"/>
          </a:xfrm>
          <a:prstGeom prst="rect">
            <a:avLst/>
          </a:prstGeom>
          <a:noFill/>
          <a:ln w="9525">
            <a:noFill/>
            <a:miter lim="800000"/>
            <a:headEnd/>
            <a:tailEnd/>
          </a:ln>
        </p:spPr>
      </p:pic>
      <p:sp>
        <p:nvSpPr>
          <p:cNvPr id="6" name="TextBox 5"/>
          <p:cNvSpPr txBox="1"/>
          <p:nvPr/>
        </p:nvSpPr>
        <p:spPr>
          <a:xfrm>
            <a:off x="6507127" y="2328530"/>
            <a:ext cx="2636874" cy="1815882"/>
          </a:xfrm>
          <a:prstGeom prst="rect">
            <a:avLst/>
          </a:prstGeom>
          <a:noFill/>
        </p:spPr>
        <p:txBody>
          <a:bodyPr wrap="square" rtlCol="0">
            <a:spAutoFit/>
          </a:bodyPr>
          <a:lstStyle/>
          <a:p>
            <a:r>
              <a:rPr lang="en-US" dirty="0"/>
              <a:t>All experiments were performed at the same settle capture velocity</a:t>
            </a:r>
          </a:p>
        </p:txBody>
      </p:sp>
      <p:sp>
        <p:nvSpPr>
          <p:cNvPr id="7" name="Rectangle 6"/>
          <p:cNvSpPr/>
          <p:nvPr/>
        </p:nvSpPr>
        <p:spPr>
          <a:xfrm>
            <a:off x="6719777" y="4826675"/>
            <a:ext cx="2424223" cy="2031325"/>
          </a:xfrm>
          <a:prstGeom prst="rect">
            <a:avLst/>
          </a:prstGeom>
        </p:spPr>
        <p:txBody>
          <a:bodyPr wrap="square">
            <a:spAutoFit/>
          </a:bodyPr>
          <a:lstStyle/>
          <a:p>
            <a:r>
              <a:rPr lang="en-US" sz="1400" dirty="0">
                <a:hlinkClick r:id="rId4"/>
              </a:rPr>
              <a:t>Floc Roll-up and its Implications for the Spacing of Inclined Settlers Matthew W. Hurst, Michael J. Adelman, Monroe L. Weber-Shirk, Tanya S. </a:t>
            </a:r>
            <a:r>
              <a:rPr lang="en-US" sz="1400" dirty="0" err="1">
                <a:hlinkClick r:id="rId4"/>
              </a:rPr>
              <a:t>Cabrito</a:t>
            </a:r>
            <a:r>
              <a:rPr lang="en-US" sz="1400" dirty="0">
                <a:hlinkClick r:id="rId4"/>
              </a:rPr>
              <a:t>, </a:t>
            </a:r>
            <a:r>
              <a:rPr lang="en-US" sz="1400" dirty="0" err="1">
                <a:hlinkClick r:id="rId4"/>
              </a:rPr>
              <a:t>Cosme</a:t>
            </a:r>
            <a:r>
              <a:rPr lang="en-US" sz="1400" dirty="0">
                <a:hlinkClick r:id="rId4"/>
              </a:rPr>
              <a:t> </a:t>
            </a:r>
            <a:r>
              <a:rPr lang="en-US" sz="1400" dirty="0" err="1">
                <a:hlinkClick r:id="rId4"/>
              </a:rPr>
              <a:t>Somogyi</a:t>
            </a:r>
            <a:r>
              <a:rPr lang="en-US" sz="1400" dirty="0">
                <a:hlinkClick r:id="rId4"/>
              </a:rPr>
              <a:t>, and Leonard W. Lion. Journal of Environmental Engineering, submitted (2012)</a:t>
            </a:r>
            <a:endParaRPr lang="en-US" sz="1400" dirty="0"/>
          </a:p>
        </p:txBody>
      </p:sp>
      <p:sp>
        <p:nvSpPr>
          <p:cNvPr id="2" name="TextBox 1"/>
          <p:cNvSpPr txBox="1"/>
          <p:nvPr/>
        </p:nvSpPr>
        <p:spPr>
          <a:xfrm>
            <a:off x="578338" y="1497659"/>
            <a:ext cx="8335073" cy="338554"/>
          </a:xfrm>
          <a:prstGeom prst="rect">
            <a:avLst/>
          </a:prstGeom>
          <a:noFill/>
        </p:spPr>
        <p:txBody>
          <a:bodyPr wrap="square" rtlCol="0">
            <a:spAutoFit/>
          </a:bodyPr>
          <a:lstStyle/>
          <a:p>
            <a:r>
              <a:rPr lang="en-US" sz="1600" dirty="0"/>
              <a:t>If </a:t>
            </a:r>
            <a:r>
              <a:rPr lang="en-US" sz="1600" dirty="0" err="1"/>
              <a:t>V</a:t>
            </a:r>
            <a:r>
              <a:rPr lang="en-US" sz="1600" baseline="-25000" dirty="0" err="1"/>
              <a:t>Slide</a:t>
            </a:r>
            <a:r>
              <a:rPr lang="en-US" sz="1600" dirty="0"/>
              <a:t> is bigger than </a:t>
            </a:r>
            <a:r>
              <a:rPr lang="en-US" sz="1600" dirty="0" err="1"/>
              <a:t>V</a:t>
            </a:r>
            <a:r>
              <a:rPr lang="en-US" sz="1600" baseline="-25000" dirty="0" err="1"/>
              <a:t>Settle</a:t>
            </a:r>
            <a:r>
              <a:rPr lang="en-US" sz="1600" dirty="0"/>
              <a:t>, then some flocs that we expected to capture will slide out the top</a:t>
            </a:r>
          </a:p>
        </p:txBody>
      </p:sp>
      <p:sp>
        <p:nvSpPr>
          <p:cNvPr id="8" name="Oval 7"/>
          <p:cNvSpPr/>
          <p:nvPr/>
        </p:nvSpPr>
        <p:spPr bwMode="auto">
          <a:xfrm>
            <a:off x="8282355" y="1"/>
            <a:ext cx="861646" cy="476071"/>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600" dirty="0">
                <a:solidFill>
                  <a:schemeClr val="bg1"/>
                </a:solidFill>
              </a:rPr>
              <a:t>extra</a:t>
            </a:r>
            <a:endParaRPr kumimoji="0" lang="en-US" sz="1600" b="0" i="0" u="none" strike="noStrike" cap="none" normalizeH="0" baseline="0" dirty="0">
              <a:ln>
                <a:noFill/>
              </a:ln>
              <a:solidFill>
                <a:schemeClr val="bg1"/>
              </a:solidFill>
              <a:effectLst/>
              <a:latin typeface="Times New Roman" pitchFamily="18" charset="0"/>
            </a:endParaRP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Plate Settler Spacing effects</a:t>
            </a:r>
          </a:p>
        </p:txBody>
      </p:sp>
      <p:sp>
        <p:nvSpPr>
          <p:cNvPr id="8" name="Content Placeholder 7"/>
          <p:cNvSpPr>
            <a:spLocks noGrp="1"/>
          </p:cNvSpPr>
          <p:nvPr>
            <p:ph idx="1"/>
          </p:nvPr>
        </p:nvSpPr>
        <p:spPr>
          <a:xfrm>
            <a:off x="1" y="1877426"/>
            <a:ext cx="5720316" cy="4114800"/>
          </a:xfrm>
        </p:spPr>
        <p:txBody>
          <a:bodyPr/>
          <a:lstStyle/>
          <a:p>
            <a:r>
              <a:rPr lang="en-US" sz="2800" dirty="0"/>
              <a:t>Plate settler spacing has a strong influence on sedimentation tank depth</a:t>
            </a:r>
          </a:p>
          <a:p>
            <a:r>
              <a:rPr lang="en-US" sz="2800" dirty="0"/>
              <a:t>Diminishing effect for small S</a:t>
            </a:r>
          </a:p>
          <a:p>
            <a:r>
              <a:rPr lang="en-US" sz="2800" dirty="0"/>
              <a:t>Reduced spacing results in increased pressure drop through plate settlers*</a:t>
            </a:r>
          </a:p>
          <a:p>
            <a:r>
              <a:rPr lang="en-US" sz="2800" dirty="0"/>
              <a:t>Which plate settlers will have more uniform flow distribution? ___________ </a:t>
            </a:r>
          </a:p>
        </p:txBody>
      </p:sp>
      <p:sp>
        <p:nvSpPr>
          <p:cNvPr id="22" name="TextBox 21"/>
          <p:cNvSpPr txBox="1"/>
          <p:nvPr/>
        </p:nvSpPr>
        <p:spPr>
          <a:xfrm>
            <a:off x="435296" y="5937645"/>
            <a:ext cx="1311578" cy="523220"/>
          </a:xfrm>
          <a:prstGeom prst="rect">
            <a:avLst/>
          </a:prstGeom>
          <a:noFill/>
        </p:spPr>
        <p:txBody>
          <a:bodyPr wrap="none" rtlCol="0">
            <a:spAutoFit/>
          </a:bodyPr>
          <a:lstStyle/>
          <a:p>
            <a:r>
              <a:rPr lang="en-US" dirty="0">
                <a:solidFill>
                  <a:schemeClr val="accent4"/>
                </a:solidFill>
              </a:rPr>
              <a:t>Small S</a:t>
            </a:r>
          </a:p>
        </p:txBody>
      </p:sp>
      <p:sp>
        <p:nvSpPr>
          <p:cNvPr id="23" name="TextBox 22"/>
          <p:cNvSpPr txBox="1"/>
          <p:nvPr/>
        </p:nvSpPr>
        <p:spPr>
          <a:xfrm>
            <a:off x="1088136" y="6488668"/>
            <a:ext cx="2069797" cy="369332"/>
          </a:xfrm>
          <a:prstGeom prst="rect">
            <a:avLst/>
          </a:prstGeom>
          <a:noFill/>
        </p:spPr>
        <p:txBody>
          <a:bodyPr wrap="none" rtlCol="0">
            <a:spAutoFit/>
          </a:bodyPr>
          <a:lstStyle/>
          <a:p>
            <a:r>
              <a:rPr lang="en-US" sz="1800" dirty="0"/>
              <a:t>*proof coming up…</a:t>
            </a:r>
          </a:p>
        </p:txBody>
      </p:sp>
      <p:grpSp>
        <p:nvGrpSpPr>
          <p:cNvPr id="15" name="Group 14"/>
          <p:cNvGrpSpPr/>
          <p:nvPr/>
        </p:nvGrpSpPr>
        <p:grpSpPr>
          <a:xfrm>
            <a:off x="5902413" y="5335254"/>
            <a:ext cx="3070071" cy="1310303"/>
            <a:chOff x="5902413" y="5335254"/>
            <a:chExt cx="3070071" cy="1310303"/>
          </a:xfrm>
        </p:grpSpPr>
        <p:pic>
          <p:nvPicPr>
            <p:cNvPr id="16" name="Picture 4" descr="http://designserver.cee.cornell.edu/Designs/SedTank/6405/348490583612/SedTank_f.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065848" y="5638800"/>
              <a:ext cx="2743200" cy="100675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5902413" y="5335254"/>
              <a:ext cx="3070071" cy="400110"/>
            </a:xfrm>
            <a:prstGeom prst="rect">
              <a:avLst/>
            </a:prstGeom>
            <a:solidFill>
              <a:schemeClr val="bg1"/>
            </a:solidFill>
          </p:spPr>
          <p:txBody>
            <a:bodyPr wrap="none" rtlCol="0">
              <a:spAutoFit/>
            </a:bodyPr>
            <a:lstStyle/>
            <a:p>
              <a:r>
                <a:rPr lang="en-US" sz="2000" dirty="0"/>
                <a:t>1 cm spacing = 1.64 m deep</a:t>
              </a:r>
            </a:p>
          </p:txBody>
        </p:sp>
      </p:grpSp>
      <p:grpSp>
        <p:nvGrpSpPr>
          <p:cNvPr id="18" name="Group 17"/>
          <p:cNvGrpSpPr/>
          <p:nvPr/>
        </p:nvGrpSpPr>
        <p:grpSpPr>
          <a:xfrm>
            <a:off x="5805431" y="3676809"/>
            <a:ext cx="3264035" cy="1334683"/>
            <a:chOff x="5805431" y="3384765"/>
            <a:chExt cx="3264035" cy="1334683"/>
          </a:xfrm>
        </p:grpSpPr>
        <p:pic>
          <p:nvPicPr>
            <p:cNvPr id="19" name="Picture 2" descr="http://designserver.cee.cornell.edu/designs/SedTank/6348/12Lps/SedTank_f.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065848" y="3733800"/>
              <a:ext cx="2743200" cy="985648"/>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805431" y="3384765"/>
              <a:ext cx="3264035" cy="400110"/>
            </a:xfrm>
            <a:prstGeom prst="rect">
              <a:avLst/>
            </a:prstGeom>
            <a:solidFill>
              <a:schemeClr val="bg1"/>
            </a:solidFill>
          </p:spPr>
          <p:txBody>
            <a:bodyPr wrap="none" rtlCol="0">
              <a:spAutoFit/>
            </a:bodyPr>
            <a:lstStyle/>
            <a:p>
              <a:r>
                <a:rPr lang="en-US" sz="2000" dirty="0"/>
                <a:t>2.5 cm spacing = 1.84 m deep</a:t>
              </a:r>
            </a:p>
          </p:txBody>
        </p:sp>
      </p:grpSp>
      <p:grpSp>
        <p:nvGrpSpPr>
          <p:cNvPr id="21" name="Group 20"/>
          <p:cNvGrpSpPr/>
          <p:nvPr/>
        </p:nvGrpSpPr>
        <p:grpSpPr>
          <a:xfrm>
            <a:off x="5902413" y="1793465"/>
            <a:ext cx="3070071" cy="1559582"/>
            <a:chOff x="5902413" y="1555965"/>
            <a:chExt cx="3070071" cy="1559582"/>
          </a:xfrm>
        </p:grpSpPr>
        <p:pic>
          <p:nvPicPr>
            <p:cNvPr id="24" name="Picture 2" descr="http://designserver.cee.cornell.edu/Designs/SedTank/6405/348484562518/SedTank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9011"/>
            <a:stretch/>
          </p:blipFill>
          <p:spPr bwMode="auto">
            <a:xfrm>
              <a:off x="6065848" y="1860765"/>
              <a:ext cx="2743200" cy="12547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902413" y="1555965"/>
              <a:ext cx="3070071" cy="400110"/>
            </a:xfrm>
            <a:prstGeom prst="rect">
              <a:avLst/>
            </a:prstGeom>
            <a:solidFill>
              <a:schemeClr val="bg1"/>
            </a:solidFill>
          </p:spPr>
          <p:txBody>
            <a:bodyPr wrap="none" rtlCol="0">
              <a:spAutoFit/>
            </a:bodyPr>
            <a:lstStyle/>
            <a:p>
              <a:r>
                <a:rPr lang="en-US" sz="2000" dirty="0"/>
                <a:t>5 cm spacing = 2.27 m deep</a:t>
              </a:r>
            </a:p>
          </p:txBody>
        </p:sp>
      </p:grpSp>
      <p:sp>
        <p:nvSpPr>
          <p:cNvPr id="26" name="5-Point Star 25"/>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bwMode="auto">
          <a:xfrm>
            <a:off x="4298623" y="1414021"/>
            <a:ext cx="4845377" cy="490193"/>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182880" y="0"/>
            <a:ext cx="4389120" cy="1447800"/>
          </a:xfrm>
        </p:spPr>
        <p:txBody>
          <a:bodyPr/>
          <a:lstStyle/>
          <a:p>
            <a:r>
              <a:rPr lang="en-US" sz="4000" dirty="0"/>
              <a:t>Pressure drop </a:t>
            </a:r>
            <a:r>
              <a:rPr lang="en-US" sz="1600" dirty="0"/>
              <a:t>(from head loss)</a:t>
            </a:r>
            <a:r>
              <a:rPr lang="en-US" sz="4000" dirty="0"/>
              <a:t> </a:t>
            </a:r>
            <a:r>
              <a:rPr lang="en-US" sz="2400" dirty="0"/>
              <a:t>through plate settlers</a:t>
            </a:r>
            <a:endParaRPr lang="en-US" sz="4000" dirty="0"/>
          </a:p>
        </p:txBody>
      </p:sp>
      <p:sp>
        <p:nvSpPr>
          <p:cNvPr id="9" name="TextBox 8"/>
          <p:cNvSpPr txBox="1"/>
          <p:nvPr/>
        </p:nvSpPr>
        <p:spPr>
          <a:xfrm>
            <a:off x="3458817" y="2176763"/>
            <a:ext cx="2185214" cy="523220"/>
          </a:xfrm>
          <a:prstGeom prst="rect">
            <a:avLst/>
          </a:prstGeom>
          <a:noFill/>
        </p:spPr>
        <p:txBody>
          <a:bodyPr wrap="none" rtlCol="0">
            <a:spAutoFit/>
          </a:bodyPr>
          <a:lstStyle/>
          <a:p>
            <a:r>
              <a:rPr lang="en-US" dirty="0"/>
              <a:t>Force balance</a:t>
            </a:r>
          </a:p>
        </p:txBody>
      </p:sp>
      <p:sp>
        <p:nvSpPr>
          <p:cNvPr id="10" name="TextBox 9"/>
          <p:cNvSpPr txBox="1"/>
          <p:nvPr/>
        </p:nvSpPr>
        <p:spPr>
          <a:xfrm>
            <a:off x="3412434" y="3160643"/>
            <a:ext cx="2165273" cy="523220"/>
          </a:xfrm>
          <a:prstGeom prst="rect">
            <a:avLst/>
          </a:prstGeom>
          <a:noFill/>
        </p:spPr>
        <p:txBody>
          <a:bodyPr wrap="none" rtlCol="0">
            <a:spAutoFit/>
          </a:bodyPr>
          <a:lstStyle/>
          <a:p>
            <a:r>
              <a:rPr lang="en-US" dirty="0"/>
              <a:t>Viscous shear</a:t>
            </a:r>
          </a:p>
        </p:txBody>
      </p:sp>
      <p:sp>
        <p:nvSpPr>
          <p:cNvPr id="12" name="TextBox 11"/>
          <p:cNvSpPr txBox="1"/>
          <p:nvPr/>
        </p:nvSpPr>
        <p:spPr>
          <a:xfrm>
            <a:off x="3160644" y="4141305"/>
            <a:ext cx="3372678" cy="954107"/>
          </a:xfrm>
          <a:prstGeom prst="rect">
            <a:avLst/>
          </a:prstGeom>
          <a:noFill/>
        </p:spPr>
        <p:txBody>
          <a:bodyPr wrap="square" rtlCol="0">
            <a:spAutoFit/>
          </a:bodyPr>
          <a:lstStyle/>
          <a:p>
            <a:r>
              <a:rPr lang="en-US" dirty="0"/>
              <a:t>Change L to maintain capture velocity</a:t>
            </a:r>
          </a:p>
        </p:txBody>
      </p:sp>
      <p:sp>
        <p:nvSpPr>
          <p:cNvPr id="15" name="Rectangle 3"/>
          <p:cNvSpPr>
            <a:spLocks noChangeArrowheads="1"/>
          </p:cNvSpPr>
          <p:nvPr/>
        </p:nvSpPr>
        <p:spPr bwMode="auto">
          <a:xfrm>
            <a:off x="5143584" y="179019"/>
            <a:ext cx="3629025" cy="1058128"/>
          </a:xfrm>
          <a:prstGeom prst="rect">
            <a:avLst/>
          </a:prstGeom>
          <a:solidFill>
            <a:schemeClr val="hlink"/>
          </a:solidFill>
          <a:ln w="12700">
            <a:solidFill>
              <a:schemeClr val="tx1"/>
            </a:solidFill>
            <a:miter lim="800000"/>
            <a:headEnd/>
            <a:tailEnd/>
          </a:ln>
          <a:effectLst/>
        </p:spPr>
        <p:txBody>
          <a:bodyPr wrap="none" anchor="ctr"/>
          <a:lstStyle/>
          <a:p>
            <a:endParaRPr lang="en-US"/>
          </a:p>
        </p:txBody>
      </p:sp>
      <p:grpSp>
        <p:nvGrpSpPr>
          <p:cNvPr id="16" name="Group 4"/>
          <p:cNvGrpSpPr>
            <a:grpSpLocks/>
          </p:cNvGrpSpPr>
          <p:nvPr/>
        </p:nvGrpSpPr>
        <p:grpSpPr bwMode="auto">
          <a:xfrm>
            <a:off x="4757821" y="182967"/>
            <a:ext cx="3821113" cy="1548697"/>
            <a:chOff x="2274" y="1216"/>
            <a:chExt cx="2407" cy="1569"/>
          </a:xfrm>
        </p:grpSpPr>
        <p:grpSp>
          <p:nvGrpSpPr>
            <p:cNvPr id="17" name="Group 5"/>
            <p:cNvGrpSpPr>
              <a:grpSpLocks/>
            </p:cNvGrpSpPr>
            <p:nvPr/>
          </p:nvGrpSpPr>
          <p:grpSpPr bwMode="auto">
            <a:xfrm>
              <a:off x="3504" y="1216"/>
              <a:ext cx="1177" cy="1073"/>
              <a:chOff x="3320" y="2160"/>
              <a:chExt cx="1529" cy="1073"/>
            </a:xfrm>
          </p:grpSpPr>
          <p:sp>
            <p:nvSpPr>
              <p:cNvPr id="19" name="Freeform 6"/>
              <p:cNvSpPr>
                <a:spLocks/>
              </p:cNvSpPr>
              <p:nvPr/>
            </p:nvSpPr>
            <p:spPr bwMode="auto">
              <a:xfrm>
                <a:off x="3320" y="2696"/>
                <a:ext cx="1529" cy="537"/>
              </a:xfrm>
              <a:custGeom>
                <a:avLst/>
                <a:gdLst/>
                <a:ahLst/>
                <a:cxnLst>
                  <a:cxn ang="0">
                    <a:pos x="1528" y="0"/>
                  </a:cxn>
                  <a:cxn ang="0">
                    <a:pos x="1528" y="13"/>
                  </a:cxn>
                  <a:cxn ang="0">
                    <a:pos x="1528" y="27"/>
                  </a:cxn>
                  <a:cxn ang="0">
                    <a:pos x="1519" y="40"/>
                  </a:cxn>
                  <a:cxn ang="0">
                    <a:pos x="1511" y="53"/>
                  </a:cxn>
                  <a:cxn ang="0">
                    <a:pos x="1494" y="80"/>
                  </a:cxn>
                  <a:cxn ang="0">
                    <a:pos x="1468" y="107"/>
                  </a:cxn>
                  <a:cxn ang="0">
                    <a:pos x="1434" y="133"/>
                  </a:cxn>
                  <a:cxn ang="0">
                    <a:pos x="1391" y="160"/>
                  </a:cxn>
                  <a:cxn ang="0">
                    <a:pos x="1340" y="187"/>
                  </a:cxn>
                  <a:cxn ang="0">
                    <a:pos x="1280" y="213"/>
                  </a:cxn>
                  <a:cxn ang="0">
                    <a:pos x="1255" y="227"/>
                  </a:cxn>
                  <a:cxn ang="0">
                    <a:pos x="1221" y="240"/>
                  </a:cxn>
                  <a:cxn ang="0">
                    <a:pos x="1187" y="253"/>
                  </a:cxn>
                  <a:cxn ang="0">
                    <a:pos x="1144" y="269"/>
                  </a:cxn>
                  <a:cxn ang="0">
                    <a:pos x="1067" y="296"/>
                  </a:cxn>
                  <a:cxn ang="0">
                    <a:pos x="982" y="323"/>
                  </a:cxn>
                  <a:cxn ang="0">
                    <a:pos x="930" y="336"/>
                  </a:cxn>
                  <a:cxn ang="0">
                    <a:pos x="879" y="349"/>
                  </a:cxn>
                  <a:cxn ang="0">
                    <a:pos x="777" y="376"/>
                  </a:cxn>
                  <a:cxn ang="0">
                    <a:pos x="666" y="403"/>
                  </a:cxn>
                  <a:cxn ang="0">
                    <a:pos x="546" y="429"/>
                  </a:cxn>
                  <a:cxn ang="0">
                    <a:pos x="487" y="443"/>
                  </a:cxn>
                  <a:cxn ang="0">
                    <a:pos x="427" y="456"/>
                  </a:cxn>
                  <a:cxn ang="0">
                    <a:pos x="290" y="483"/>
                  </a:cxn>
                  <a:cxn ang="0">
                    <a:pos x="145" y="509"/>
                  </a:cxn>
                  <a:cxn ang="0">
                    <a:pos x="0" y="536"/>
                  </a:cxn>
                </a:cxnLst>
                <a:rect l="0" t="0" r="r" b="b"/>
                <a:pathLst>
                  <a:path w="1529" h="537">
                    <a:moveTo>
                      <a:pt x="1528" y="0"/>
                    </a:moveTo>
                    <a:lnTo>
                      <a:pt x="1528" y="13"/>
                    </a:lnTo>
                    <a:lnTo>
                      <a:pt x="1528" y="27"/>
                    </a:lnTo>
                    <a:lnTo>
                      <a:pt x="1519" y="40"/>
                    </a:lnTo>
                    <a:lnTo>
                      <a:pt x="1511" y="53"/>
                    </a:lnTo>
                    <a:lnTo>
                      <a:pt x="1494" y="80"/>
                    </a:lnTo>
                    <a:lnTo>
                      <a:pt x="1468" y="107"/>
                    </a:lnTo>
                    <a:lnTo>
                      <a:pt x="1434" y="133"/>
                    </a:lnTo>
                    <a:lnTo>
                      <a:pt x="1391" y="160"/>
                    </a:lnTo>
                    <a:lnTo>
                      <a:pt x="1340" y="187"/>
                    </a:lnTo>
                    <a:lnTo>
                      <a:pt x="1280" y="213"/>
                    </a:lnTo>
                    <a:lnTo>
                      <a:pt x="1255" y="227"/>
                    </a:lnTo>
                    <a:lnTo>
                      <a:pt x="1221" y="240"/>
                    </a:lnTo>
                    <a:lnTo>
                      <a:pt x="1187" y="253"/>
                    </a:lnTo>
                    <a:lnTo>
                      <a:pt x="1144" y="269"/>
                    </a:lnTo>
                    <a:lnTo>
                      <a:pt x="1067" y="296"/>
                    </a:lnTo>
                    <a:lnTo>
                      <a:pt x="982" y="323"/>
                    </a:lnTo>
                    <a:lnTo>
                      <a:pt x="930" y="336"/>
                    </a:lnTo>
                    <a:lnTo>
                      <a:pt x="879" y="349"/>
                    </a:lnTo>
                    <a:lnTo>
                      <a:pt x="777" y="376"/>
                    </a:lnTo>
                    <a:lnTo>
                      <a:pt x="666" y="403"/>
                    </a:lnTo>
                    <a:lnTo>
                      <a:pt x="546" y="429"/>
                    </a:lnTo>
                    <a:lnTo>
                      <a:pt x="487" y="443"/>
                    </a:lnTo>
                    <a:lnTo>
                      <a:pt x="427" y="456"/>
                    </a:lnTo>
                    <a:lnTo>
                      <a:pt x="290" y="483"/>
                    </a:lnTo>
                    <a:lnTo>
                      <a:pt x="145" y="509"/>
                    </a:lnTo>
                    <a:lnTo>
                      <a:pt x="0" y="536"/>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sp>
            <p:nvSpPr>
              <p:cNvPr id="20" name="Freeform 7"/>
              <p:cNvSpPr>
                <a:spLocks/>
              </p:cNvSpPr>
              <p:nvPr/>
            </p:nvSpPr>
            <p:spPr bwMode="auto">
              <a:xfrm>
                <a:off x="3320" y="2160"/>
                <a:ext cx="1529" cy="537"/>
              </a:xfrm>
              <a:custGeom>
                <a:avLst/>
                <a:gdLst/>
                <a:ahLst/>
                <a:cxnLst>
                  <a:cxn ang="0">
                    <a:pos x="1528" y="536"/>
                  </a:cxn>
                  <a:cxn ang="0">
                    <a:pos x="1528" y="523"/>
                  </a:cxn>
                  <a:cxn ang="0">
                    <a:pos x="1528" y="509"/>
                  </a:cxn>
                  <a:cxn ang="0">
                    <a:pos x="1519" y="496"/>
                  </a:cxn>
                  <a:cxn ang="0">
                    <a:pos x="1511" y="483"/>
                  </a:cxn>
                  <a:cxn ang="0">
                    <a:pos x="1494" y="456"/>
                  </a:cxn>
                  <a:cxn ang="0">
                    <a:pos x="1468" y="429"/>
                  </a:cxn>
                  <a:cxn ang="0">
                    <a:pos x="1434" y="403"/>
                  </a:cxn>
                  <a:cxn ang="0">
                    <a:pos x="1391" y="376"/>
                  </a:cxn>
                  <a:cxn ang="0">
                    <a:pos x="1340" y="349"/>
                  </a:cxn>
                  <a:cxn ang="0">
                    <a:pos x="1280" y="323"/>
                  </a:cxn>
                  <a:cxn ang="0">
                    <a:pos x="1255" y="309"/>
                  </a:cxn>
                  <a:cxn ang="0">
                    <a:pos x="1221" y="296"/>
                  </a:cxn>
                  <a:cxn ang="0">
                    <a:pos x="1187" y="283"/>
                  </a:cxn>
                  <a:cxn ang="0">
                    <a:pos x="1144" y="267"/>
                  </a:cxn>
                  <a:cxn ang="0">
                    <a:pos x="1067" y="240"/>
                  </a:cxn>
                  <a:cxn ang="0">
                    <a:pos x="982" y="213"/>
                  </a:cxn>
                  <a:cxn ang="0">
                    <a:pos x="930" y="200"/>
                  </a:cxn>
                  <a:cxn ang="0">
                    <a:pos x="879" y="187"/>
                  </a:cxn>
                  <a:cxn ang="0">
                    <a:pos x="777" y="160"/>
                  </a:cxn>
                  <a:cxn ang="0">
                    <a:pos x="666" y="133"/>
                  </a:cxn>
                  <a:cxn ang="0">
                    <a:pos x="546" y="107"/>
                  </a:cxn>
                  <a:cxn ang="0">
                    <a:pos x="487" y="93"/>
                  </a:cxn>
                  <a:cxn ang="0">
                    <a:pos x="427" y="80"/>
                  </a:cxn>
                  <a:cxn ang="0">
                    <a:pos x="290" y="53"/>
                  </a:cxn>
                  <a:cxn ang="0">
                    <a:pos x="145" y="27"/>
                  </a:cxn>
                  <a:cxn ang="0">
                    <a:pos x="0" y="0"/>
                  </a:cxn>
                </a:cxnLst>
                <a:rect l="0" t="0" r="r" b="b"/>
                <a:pathLst>
                  <a:path w="1529" h="537">
                    <a:moveTo>
                      <a:pt x="1528" y="536"/>
                    </a:moveTo>
                    <a:lnTo>
                      <a:pt x="1528" y="523"/>
                    </a:lnTo>
                    <a:lnTo>
                      <a:pt x="1528" y="509"/>
                    </a:lnTo>
                    <a:lnTo>
                      <a:pt x="1519" y="496"/>
                    </a:lnTo>
                    <a:lnTo>
                      <a:pt x="1511" y="483"/>
                    </a:lnTo>
                    <a:lnTo>
                      <a:pt x="1494" y="456"/>
                    </a:lnTo>
                    <a:lnTo>
                      <a:pt x="1468" y="429"/>
                    </a:lnTo>
                    <a:lnTo>
                      <a:pt x="1434" y="403"/>
                    </a:lnTo>
                    <a:lnTo>
                      <a:pt x="1391" y="376"/>
                    </a:lnTo>
                    <a:lnTo>
                      <a:pt x="1340" y="349"/>
                    </a:lnTo>
                    <a:lnTo>
                      <a:pt x="1280" y="323"/>
                    </a:lnTo>
                    <a:lnTo>
                      <a:pt x="1255" y="309"/>
                    </a:lnTo>
                    <a:lnTo>
                      <a:pt x="1221" y="296"/>
                    </a:lnTo>
                    <a:lnTo>
                      <a:pt x="1187" y="283"/>
                    </a:lnTo>
                    <a:lnTo>
                      <a:pt x="1144" y="267"/>
                    </a:lnTo>
                    <a:lnTo>
                      <a:pt x="1067" y="240"/>
                    </a:lnTo>
                    <a:lnTo>
                      <a:pt x="982" y="213"/>
                    </a:lnTo>
                    <a:lnTo>
                      <a:pt x="930" y="200"/>
                    </a:lnTo>
                    <a:lnTo>
                      <a:pt x="879" y="187"/>
                    </a:lnTo>
                    <a:lnTo>
                      <a:pt x="777" y="160"/>
                    </a:lnTo>
                    <a:lnTo>
                      <a:pt x="666" y="133"/>
                    </a:lnTo>
                    <a:lnTo>
                      <a:pt x="546" y="107"/>
                    </a:lnTo>
                    <a:lnTo>
                      <a:pt x="487" y="93"/>
                    </a:lnTo>
                    <a:lnTo>
                      <a:pt x="427" y="80"/>
                    </a:lnTo>
                    <a:lnTo>
                      <a:pt x="290" y="53"/>
                    </a:lnTo>
                    <a:lnTo>
                      <a:pt x="145" y="27"/>
                    </a:lnTo>
                    <a:lnTo>
                      <a:pt x="0" y="0"/>
                    </a:lnTo>
                  </a:path>
                </a:pathLst>
              </a:custGeom>
              <a:noFill/>
              <a:ln w="38100" cap="rnd" cmpd="sng">
                <a:solidFill>
                  <a:schemeClr val="accent2"/>
                </a:solidFill>
                <a:prstDash val="solid"/>
                <a:round/>
                <a:headEnd type="none" w="med" len="med"/>
                <a:tailEnd type="none" w="med" len="med"/>
              </a:ln>
              <a:effectLst/>
            </p:spPr>
            <p:txBody>
              <a:bodyPr/>
              <a:lstStyle/>
              <a:p>
                <a:endParaRPr lang="en-US"/>
              </a:p>
            </p:txBody>
          </p:sp>
        </p:grpSp>
        <p:sp>
          <p:nvSpPr>
            <p:cNvPr id="18" name="Text Box 8"/>
            <p:cNvSpPr txBox="1">
              <a:spLocks noChangeArrowheads="1"/>
            </p:cNvSpPr>
            <p:nvPr/>
          </p:nvSpPr>
          <p:spPr bwMode="auto">
            <a:xfrm>
              <a:off x="2274" y="2497"/>
              <a:ext cx="776" cy="288"/>
            </a:xfrm>
            <a:prstGeom prst="rect">
              <a:avLst/>
            </a:prstGeom>
            <a:noFill/>
            <a:ln w="28575">
              <a:noFill/>
              <a:miter lim="800000"/>
              <a:headEnd/>
              <a:tailEnd/>
            </a:ln>
            <a:effectLst/>
          </p:spPr>
          <p:txBody>
            <a:bodyPr wrap="none" anchor="ctr">
              <a:spAutoFit/>
            </a:bodyPr>
            <a:lstStyle/>
            <a:p>
              <a:pPr algn="ctr"/>
              <a:r>
                <a:rPr lang="en-US" sz="2400" dirty="0">
                  <a:solidFill>
                    <a:schemeClr val="accent2"/>
                  </a:solidFill>
                </a:rPr>
                <a:t>Velocity</a:t>
              </a:r>
            </a:p>
          </p:txBody>
        </p:sp>
      </p:grpSp>
      <p:sp>
        <p:nvSpPr>
          <p:cNvPr id="21" name="Line 9"/>
          <p:cNvSpPr>
            <a:spLocks noChangeShapeType="1"/>
          </p:cNvSpPr>
          <p:nvPr/>
        </p:nvSpPr>
        <p:spPr bwMode="auto">
          <a:xfrm>
            <a:off x="6710446" y="182967"/>
            <a:ext cx="1588" cy="1058128"/>
          </a:xfrm>
          <a:prstGeom prst="line">
            <a:avLst/>
          </a:prstGeom>
          <a:noFill/>
          <a:ln w="28575">
            <a:solidFill>
              <a:schemeClr val="tx1"/>
            </a:solidFill>
            <a:round/>
            <a:headEnd/>
            <a:tailEnd/>
          </a:ln>
          <a:effectLst/>
        </p:spPr>
        <p:txBody>
          <a:bodyPr wrap="none" anchor="ctr">
            <a:spAutoFit/>
          </a:bodyPr>
          <a:lstStyle/>
          <a:p>
            <a:endParaRPr lang="en-US"/>
          </a:p>
        </p:txBody>
      </p:sp>
      <p:sp>
        <p:nvSpPr>
          <p:cNvPr id="22" name="Line 10"/>
          <p:cNvSpPr>
            <a:spLocks noChangeShapeType="1"/>
          </p:cNvSpPr>
          <p:nvPr/>
        </p:nvSpPr>
        <p:spPr bwMode="auto">
          <a:xfrm>
            <a:off x="4678446" y="708082"/>
            <a:ext cx="5029200" cy="0"/>
          </a:xfrm>
          <a:prstGeom prst="line">
            <a:avLst/>
          </a:prstGeom>
          <a:noFill/>
          <a:ln w="28575">
            <a:solidFill>
              <a:schemeClr val="tx1"/>
            </a:solidFill>
            <a:prstDash val="dashDot"/>
            <a:round/>
            <a:headEnd/>
            <a:tailEnd/>
          </a:ln>
          <a:effectLst/>
        </p:spPr>
        <p:txBody>
          <a:bodyPr anchor="ctr">
            <a:spAutoFit/>
          </a:bodyPr>
          <a:lstStyle/>
          <a:p>
            <a:endParaRPr lang="en-US"/>
          </a:p>
        </p:txBody>
      </p:sp>
      <p:grpSp>
        <p:nvGrpSpPr>
          <p:cNvPr id="23" name="Group 11"/>
          <p:cNvGrpSpPr>
            <a:grpSpLocks/>
          </p:cNvGrpSpPr>
          <p:nvPr/>
        </p:nvGrpSpPr>
        <p:grpSpPr bwMode="auto">
          <a:xfrm>
            <a:off x="4792738" y="182967"/>
            <a:ext cx="2713038" cy="1857669"/>
            <a:chOff x="2320" y="1216"/>
            <a:chExt cx="1709" cy="1882"/>
          </a:xfrm>
        </p:grpSpPr>
        <p:sp>
          <p:nvSpPr>
            <p:cNvPr id="24" name="Freeform 12"/>
            <p:cNvSpPr>
              <a:spLocks/>
            </p:cNvSpPr>
            <p:nvPr/>
          </p:nvSpPr>
          <p:spPr bwMode="auto">
            <a:xfrm>
              <a:off x="2656" y="1216"/>
              <a:ext cx="831" cy="1072"/>
            </a:xfrm>
            <a:custGeom>
              <a:avLst/>
              <a:gdLst/>
              <a:ahLst/>
              <a:cxnLst>
                <a:cxn ang="0">
                  <a:pos x="0" y="1072"/>
                </a:cxn>
                <a:cxn ang="0">
                  <a:pos x="1080" y="536"/>
                </a:cxn>
                <a:cxn ang="0">
                  <a:pos x="8" y="0"/>
                </a:cxn>
              </a:cxnLst>
              <a:rect l="0" t="0" r="r" b="b"/>
              <a:pathLst>
                <a:path w="1080" h="1072">
                  <a:moveTo>
                    <a:pt x="0" y="1072"/>
                  </a:moveTo>
                  <a:lnTo>
                    <a:pt x="1080" y="536"/>
                  </a:lnTo>
                  <a:lnTo>
                    <a:pt x="8" y="0"/>
                  </a:lnTo>
                </a:path>
              </a:pathLst>
            </a:custGeom>
            <a:noFill/>
            <a:ln w="38100" cap="flat" cmpd="sng">
              <a:solidFill>
                <a:schemeClr val="accent1"/>
              </a:solidFill>
              <a:prstDash val="solid"/>
              <a:round/>
              <a:headEnd type="none" w="med" len="med"/>
              <a:tailEnd type="none" w="med" len="med"/>
            </a:ln>
            <a:effectLst/>
          </p:spPr>
          <p:txBody>
            <a:bodyPr wrap="none" anchor="ctr">
              <a:spAutoFit/>
            </a:bodyPr>
            <a:lstStyle/>
            <a:p>
              <a:endParaRPr lang="en-US"/>
            </a:p>
          </p:txBody>
        </p:sp>
        <p:sp>
          <p:nvSpPr>
            <p:cNvPr id="25" name="Text Box 13"/>
            <p:cNvSpPr txBox="1">
              <a:spLocks noChangeArrowheads="1"/>
            </p:cNvSpPr>
            <p:nvPr/>
          </p:nvSpPr>
          <p:spPr bwMode="auto">
            <a:xfrm>
              <a:off x="2320" y="2810"/>
              <a:ext cx="1709" cy="288"/>
            </a:xfrm>
            <a:prstGeom prst="rect">
              <a:avLst/>
            </a:prstGeom>
            <a:noFill/>
            <a:ln w="28575">
              <a:noFill/>
              <a:miter lim="800000"/>
              <a:headEnd/>
              <a:tailEnd/>
            </a:ln>
            <a:effectLst/>
          </p:spPr>
          <p:txBody>
            <a:bodyPr wrap="none" anchor="ctr">
              <a:spAutoFit/>
            </a:bodyPr>
            <a:lstStyle/>
            <a:p>
              <a:pPr algn="ctr"/>
              <a:r>
                <a:rPr lang="en-US" sz="2400" dirty="0">
                  <a:solidFill>
                    <a:schemeClr val="accent1"/>
                  </a:solidFill>
                </a:rPr>
                <a:t>Shear (wall on fluid)</a:t>
              </a:r>
            </a:p>
          </p:txBody>
        </p:sp>
      </p:grpSp>
      <p:sp>
        <p:nvSpPr>
          <p:cNvPr id="26" name="Line 30"/>
          <p:cNvSpPr>
            <a:spLocks noChangeShapeType="1"/>
          </p:cNvSpPr>
          <p:nvPr/>
        </p:nvSpPr>
        <p:spPr bwMode="auto">
          <a:xfrm flipH="1" flipV="1">
            <a:off x="8336046" y="933132"/>
            <a:ext cx="393700" cy="592236"/>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nvGrpSpPr>
          <p:cNvPr id="27" name="Group 31"/>
          <p:cNvGrpSpPr>
            <a:grpSpLocks/>
          </p:cNvGrpSpPr>
          <p:nvPr/>
        </p:nvGrpSpPr>
        <p:grpSpPr bwMode="auto">
          <a:xfrm>
            <a:off x="4614946" y="206656"/>
            <a:ext cx="533400" cy="994956"/>
            <a:chOff x="2064" y="1240"/>
            <a:chExt cx="336" cy="1008"/>
          </a:xfrm>
        </p:grpSpPr>
        <p:sp>
          <p:nvSpPr>
            <p:cNvPr id="28" name="Line 32"/>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29" name="Line 33"/>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 name="Line 34"/>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1" name="Line 35"/>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2" name="Line 36"/>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3" name="Line 37"/>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4" name="Line 38"/>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5" name="Line 39"/>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36" name="Group 40"/>
          <p:cNvGrpSpPr>
            <a:grpSpLocks/>
          </p:cNvGrpSpPr>
          <p:nvPr/>
        </p:nvGrpSpPr>
        <p:grpSpPr bwMode="auto">
          <a:xfrm flipH="1">
            <a:off x="8818646" y="198760"/>
            <a:ext cx="228600" cy="994956"/>
            <a:chOff x="2064" y="1240"/>
            <a:chExt cx="336" cy="1008"/>
          </a:xfrm>
        </p:grpSpPr>
        <p:sp>
          <p:nvSpPr>
            <p:cNvPr id="37" name="Line 41"/>
            <p:cNvSpPr>
              <a:spLocks noChangeShapeType="1"/>
            </p:cNvSpPr>
            <p:nvPr/>
          </p:nvSpPr>
          <p:spPr bwMode="auto">
            <a:xfrm>
              <a:off x="2064" y="124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8" name="Line 42"/>
            <p:cNvSpPr>
              <a:spLocks noChangeShapeType="1"/>
            </p:cNvSpPr>
            <p:nvPr/>
          </p:nvSpPr>
          <p:spPr bwMode="auto">
            <a:xfrm>
              <a:off x="2064" y="138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9" name="Line 43"/>
            <p:cNvSpPr>
              <a:spLocks noChangeShapeType="1"/>
            </p:cNvSpPr>
            <p:nvPr/>
          </p:nvSpPr>
          <p:spPr bwMode="auto">
            <a:xfrm>
              <a:off x="2064" y="152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0" name="Line 44"/>
            <p:cNvSpPr>
              <a:spLocks noChangeShapeType="1"/>
            </p:cNvSpPr>
            <p:nvPr/>
          </p:nvSpPr>
          <p:spPr bwMode="auto">
            <a:xfrm>
              <a:off x="2064" y="1672"/>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1" name="Line 45"/>
            <p:cNvSpPr>
              <a:spLocks noChangeShapeType="1"/>
            </p:cNvSpPr>
            <p:nvPr/>
          </p:nvSpPr>
          <p:spPr bwMode="auto">
            <a:xfrm>
              <a:off x="2064" y="1816"/>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2" name="Line 46"/>
            <p:cNvSpPr>
              <a:spLocks noChangeShapeType="1"/>
            </p:cNvSpPr>
            <p:nvPr/>
          </p:nvSpPr>
          <p:spPr bwMode="auto">
            <a:xfrm>
              <a:off x="2064" y="1960"/>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3" name="Line 47"/>
            <p:cNvSpPr>
              <a:spLocks noChangeShapeType="1"/>
            </p:cNvSpPr>
            <p:nvPr/>
          </p:nvSpPr>
          <p:spPr bwMode="auto">
            <a:xfrm>
              <a:off x="2064" y="2104"/>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44" name="Line 48"/>
            <p:cNvSpPr>
              <a:spLocks noChangeShapeType="1"/>
            </p:cNvSpPr>
            <p:nvPr/>
          </p:nvSpPr>
          <p:spPr bwMode="auto">
            <a:xfrm>
              <a:off x="2064" y="2248"/>
              <a:ext cx="336" cy="0"/>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grpSp>
      <p:grpSp>
        <p:nvGrpSpPr>
          <p:cNvPr id="45" name="Group 49"/>
          <p:cNvGrpSpPr>
            <a:grpSpLocks/>
          </p:cNvGrpSpPr>
          <p:nvPr/>
        </p:nvGrpSpPr>
        <p:grpSpPr bwMode="auto">
          <a:xfrm>
            <a:off x="5059446" y="1312163"/>
            <a:ext cx="3695700" cy="0"/>
            <a:chOff x="2464" y="2360"/>
            <a:chExt cx="2328" cy="0"/>
          </a:xfrm>
        </p:grpSpPr>
        <p:sp>
          <p:nvSpPr>
            <p:cNvPr id="46" name="Line 50"/>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7" name="Line 51"/>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8" name="Line 52"/>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49" name="Line 53"/>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0" name="Line 54"/>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1" name="Line 55"/>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2" name="Line 56"/>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grpSp>
        <p:nvGrpSpPr>
          <p:cNvPr id="53" name="Group 57"/>
          <p:cNvGrpSpPr>
            <a:grpSpLocks/>
          </p:cNvGrpSpPr>
          <p:nvPr/>
        </p:nvGrpSpPr>
        <p:grpSpPr bwMode="auto">
          <a:xfrm>
            <a:off x="5084846" y="119795"/>
            <a:ext cx="3695700" cy="0"/>
            <a:chOff x="2464" y="2360"/>
            <a:chExt cx="2328" cy="0"/>
          </a:xfrm>
        </p:grpSpPr>
        <p:sp>
          <p:nvSpPr>
            <p:cNvPr id="54" name="Line 58"/>
            <p:cNvSpPr>
              <a:spLocks noChangeShapeType="1"/>
            </p:cNvSpPr>
            <p:nvPr/>
          </p:nvSpPr>
          <p:spPr bwMode="auto">
            <a:xfrm flipH="1">
              <a:off x="452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5" name="Line 59"/>
            <p:cNvSpPr>
              <a:spLocks noChangeShapeType="1"/>
            </p:cNvSpPr>
            <p:nvPr/>
          </p:nvSpPr>
          <p:spPr bwMode="auto">
            <a:xfrm flipH="1">
              <a:off x="418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6" name="Line 60"/>
            <p:cNvSpPr>
              <a:spLocks noChangeShapeType="1"/>
            </p:cNvSpPr>
            <p:nvPr/>
          </p:nvSpPr>
          <p:spPr bwMode="auto">
            <a:xfrm flipH="1">
              <a:off x="3840"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7" name="Line 61"/>
            <p:cNvSpPr>
              <a:spLocks noChangeShapeType="1"/>
            </p:cNvSpPr>
            <p:nvPr/>
          </p:nvSpPr>
          <p:spPr bwMode="auto">
            <a:xfrm flipH="1">
              <a:off x="3496"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8" name="Line 62"/>
            <p:cNvSpPr>
              <a:spLocks noChangeShapeType="1"/>
            </p:cNvSpPr>
            <p:nvPr/>
          </p:nvSpPr>
          <p:spPr bwMode="auto">
            <a:xfrm flipH="1">
              <a:off x="3152"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59" name="Line 63"/>
            <p:cNvSpPr>
              <a:spLocks noChangeShapeType="1"/>
            </p:cNvSpPr>
            <p:nvPr/>
          </p:nvSpPr>
          <p:spPr bwMode="auto">
            <a:xfrm flipH="1">
              <a:off x="2808"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sp>
          <p:nvSpPr>
            <p:cNvPr id="60" name="Line 64"/>
            <p:cNvSpPr>
              <a:spLocks noChangeShapeType="1"/>
            </p:cNvSpPr>
            <p:nvPr/>
          </p:nvSpPr>
          <p:spPr bwMode="auto">
            <a:xfrm flipH="1">
              <a:off x="2464" y="2360"/>
              <a:ext cx="264" cy="0"/>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pic>
        <p:nvPicPr>
          <p:cNvPr id="1185795" name="Picture 1185794"/>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6264755" y="4255997"/>
            <a:ext cx="2644113" cy="877715"/>
          </a:xfrm>
          <a:prstGeom prst="rect">
            <a:avLst/>
          </a:prstGeom>
        </p:spPr>
      </p:pic>
      <p:pic>
        <p:nvPicPr>
          <p:cNvPr id="11" name="Picture 10"/>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650314" y="2359997"/>
            <a:ext cx="2526121" cy="227629"/>
          </a:xfrm>
          <a:prstGeom prst="rect">
            <a:avLst/>
          </a:prstGeom>
        </p:spPr>
      </p:pic>
      <p:pic>
        <p:nvPicPr>
          <p:cNvPr id="63" name="Picture 62"/>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6958096" y="2039508"/>
            <a:ext cx="1490248" cy="556208"/>
          </a:xfrm>
          <a:prstGeom prst="rect">
            <a:avLst/>
          </a:prstGeom>
        </p:spPr>
      </p:pic>
      <p:pic>
        <p:nvPicPr>
          <p:cNvPr id="13" name="Picture 1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328318" y="3086136"/>
            <a:ext cx="1205577" cy="656156"/>
          </a:xfrm>
          <a:prstGeom prst="rect">
            <a:avLst/>
          </a:prstGeom>
        </p:spPr>
      </p:pic>
      <p:pic>
        <p:nvPicPr>
          <p:cNvPr id="3" name="Picture 2"/>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6421638" y="3108832"/>
            <a:ext cx="1985525" cy="608000"/>
          </a:xfrm>
          <a:prstGeom prst="rect">
            <a:avLst/>
          </a:prstGeom>
        </p:spPr>
      </p:pic>
      <p:pic>
        <p:nvPicPr>
          <p:cNvPr id="8" name="Picture 7"/>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467027" y="4343622"/>
            <a:ext cx="2383241" cy="544000"/>
          </a:xfrm>
          <a:prstGeom prst="rect">
            <a:avLst/>
          </a:prstGeom>
        </p:spPr>
      </p:pic>
      <p:pic>
        <p:nvPicPr>
          <p:cNvPr id="1185796" name="Picture 1185795"/>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467029" y="5812852"/>
            <a:ext cx="4653712" cy="608000"/>
          </a:xfrm>
          <a:prstGeom prst="rect">
            <a:avLst/>
          </a:prstGeom>
        </p:spPr>
      </p:pic>
      <p:pic>
        <p:nvPicPr>
          <p:cNvPr id="1185794" name="Picture 1185793"/>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954348" y="5764884"/>
            <a:ext cx="1196190" cy="580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7975"/>
            <a:ext cx="8458200" cy="1143000"/>
          </a:xfrm>
        </p:spPr>
        <p:txBody>
          <a:bodyPr/>
          <a:lstStyle/>
          <a:p>
            <a:r>
              <a:rPr lang="en-US" dirty="0"/>
              <a:t>Plate Settler Head Loss</a:t>
            </a:r>
            <a:br>
              <a:rPr lang="en-US" dirty="0"/>
            </a:br>
            <a:endParaRPr lang="en-US" dirty="0"/>
          </a:p>
        </p:txBody>
      </p:sp>
      <p:pic>
        <p:nvPicPr>
          <p:cNvPr id="1186820" name="Picture 4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4312" y="1799636"/>
            <a:ext cx="3723862" cy="3305744"/>
          </a:xfrm>
          <a:prstGeom prst="rect">
            <a:avLst/>
          </a:prstGeom>
          <a:noFill/>
          <a:ln w="9525">
            <a:noFill/>
            <a:miter lim="800000"/>
            <a:headEnd/>
            <a:tailEnd/>
          </a:ln>
          <a:effectLst/>
        </p:spPr>
      </p:pic>
      <p:graphicFrame>
        <p:nvGraphicFramePr>
          <p:cNvPr id="1186822" name="Object 6"/>
          <p:cNvGraphicFramePr>
            <a:graphicFrameLocks noChangeAspect="1"/>
          </p:cNvGraphicFramePr>
          <p:nvPr/>
        </p:nvGraphicFramePr>
        <p:xfrm>
          <a:off x="4890977" y="1799146"/>
          <a:ext cx="3563289" cy="3220492"/>
        </p:xfrm>
        <a:graphic>
          <a:graphicData uri="http://schemas.openxmlformats.org/presentationml/2006/ole">
            <mc:AlternateContent xmlns:mc="http://schemas.openxmlformats.org/markup-compatibility/2006">
              <mc:Choice xmlns:v="urn:schemas-microsoft-com:vml" Requires="v">
                <p:oleObj spid="_x0000_s1187656" name="Mathcad" r:id="rId6" imgW="3762360" imgH="3400560" progId="Mathcad">
                  <p:link updateAutomatic="1"/>
                </p:oleObj>
              </mc:Choice>
              <mc:Fallback>
                <p:oleObj name="Mathcad" r:id="rId6" imgW="3762360" imgH="3400560" progId="Mathcad">
                  <p:link updateAutomatic="1"/>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0977" y="1799146"/>
                        <a:ext cx="3563289" cy="3220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Box 7"/>
          <p:cNvSpPr txBox="1"/>
          <p:nvPr/>
        </p:nvSpPr>
        <p:spPr>
          <a:xfrm>
            <a:off x="396812" y="5063262"/>
            <a:ext cx="8122906" cy="1631216"/>
          </a:xfrm>
          <a:prstGeom prst="rect">
            <a:avLst/>
          </a:prstGeom>
          <a:noFill/>
        </p:spPr>
        <p:txBody>
          <a:bodyPr wrap="square" rtlCol="0">
            <a:spAutoFit/>
          </a:bodyPr>
          <a:lstStyle/>
          <a:p>
            <a:r>
              <a:rPr lang="en-US" sz="2000" dirty="0"/>
              <a:t>Head loss is tiny! We need some head loss to get reasonable flow distribution between (and within) plates. This lack of head loss may be one of the reasons for poor performance of full scale plate settlers.  The velocity of any turbulent eddies or mean flow needs to be less than ______ to achieve uniform flow through plate settlers. The floc blanket will end up helping us here!</a:t>
            </a:r>
          </a:p>
        </p:txBody>
      </p:sp>
      <p:graphicFrame>
        <p:nvGraphicFramePr>
          <p:cNvPr id="7" name="Object 5"/>
          <p:cNvGraphicFramePr>
            <a:graphicFrameLocks noChangeAspect="1"/>
          </p:cNvGraphicFramePr>
          <p:nvPr>
            <p:extLst>
              <p:ext uri="{D42A27DB-BD31-4B8C-83A1-F6EECF244321}">
                <p14:modId xmlns:p14="http://schemas.microsoft.com/office/powerpoint/2010/main" val="451635152"/>
              </p:ext>
            </p:extLst>
          </p:nvPr>
        </p:nvGraphicFramePr>
        <p:xfrm>
          <a:off x="6721475" y="2695575"/>
          <a:ext cx="1128713" cy="409575"/>
        </p:xfrm>
        <a:graphic>
          <a:graphicData uri="http://schemas.openxmlformats.org/presentationml/2006/ole">
            <mc:AlternateContent xmlns:mc="http://schemas.openxmlformats.org/markup-compatibility/2006">
              <mc:Choice xmlns:v="urn:schemas-microsoft-com:vml" Requires="v">
                <p:oleObj spid="_x0000_s1187657" name="Equation" r:id="rId8" imgW="1257120" imgH="457200" progId="Equation.DSMT4">
                  <p:embed/>
                </p:oleObj>
              </mc:Choice>
              <mc:Fallback>
                <p:oleObj name="Equation" r:id="rId8" imgW="1257120" imgH="457200" progId="Equation.DSMT4">
                  <p:embed/>
                  <p:pic>
                    <p:nvPicPr>
                      <p:cNvPr id="0" name="Picture 8"/>
                      <p:cNvPicPr>
                        <a:picLocks noChangeAspect="1" noChangeArrowheads="1"/>
                      </p:cNvPicPr>
                      <p:nvPr/>
                    </p:nvPicPr>
                    <p:blipFill>
                      <a:blip r:embed="rId9"/>
                      <a:srcRect/>
                      <a:stretch>
                        <a:fillRect/>
                      </a:stretch>
                    </p:blipFill>
                    <p:spPr bwMode="auto">
                      <a:xfrm>
                        <a:off x="6721475" y="2695575"/>
                        <a:ext cx="1128713"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ounded Rectangle 8"/>
          <p:cNvSpPr/>
          <p:nvPr/>
        </p:nvSpPr>
        <p:spPr bwMode="auto">
          <a:xfrm>
            <a:off x="3501811" y="1068783"/>
            <a:ext cx="261257" cy="285008"/>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p:nvPr/>
        </p:nvCxnSpPr>
        <p:spPr bwMode="auto">
          <a:xfrm flipV="1">
            <a:off x="6840187" y="3764478"/>
            <a:ext cx="0" cy="73627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flipH="1">
            <a:off x="5403273" y="3786249"/>
            <a:ext cx="1423060" cy="0"/>
          </a:xfrm>
          <a:prstGeom prst="straightConnector1">
            <a:avLst/>
          </a:prstGeom>
          <a:noFill/>
          <a:ln w="28575" cap="flat" cmpd="sng" algn="ctr">
            <a:solidFill>
              <a:schemeClr val="accent4"/>
            </a:solidFill>
            <a:prstDash val="solid"/>
            <a:round/>
            <a:headEnd type="none" w="lg" len="med"/>
            <a:tailEnd type="arrow"/>
          </a:ln>
          <a:effectLst/>
        </p:spPr>
      </p:cxnSp>
      <p:sp>
        <p:nvSpPr>
          <p:cNvPr id="18" name="TextBox 17"/>
          <p:cNvSpPr txBox="1"/>
          <p:nvPr/>
        </p:nvSpPr>
        <p:spPr>
          <a:xfrm>
            <a:off x="4655127" y="5973287"/>
            <a:ext cx="944489" cy="400110"/>
          </a:xfrm>
          <a:prstGeom prst="rect">
            <a:avLst/>
          </a:prstGeom>
          <a:noFill/>
        </p:spPr>
        <p:txBody>
          <a:bodyPr wrap="none" rtlCol="0">
            <a:spAutoFit/>
          </a:bodyPr>
          <a:lstStyle/>
          <a:p>
            <a:r>
              <a:rPr lang="en-US" sz="2000" dirty="0">
                <a:solidFill>
                  <a:schemeClr val="accent4"/>
                </a:solidFill>
              </a:rPr>
              <a:t>4 mm/s</a:t>
            </a:r>
          </a:p>
        </p:txBody>
      </p:sp>
      <p:sp>
        <p:nvSpPr>
          <p:cNvPr id="3" name="TextBox 2"/>
          <p:cNvSpPr txBox="1"/>
          <p:nvPr/>
        </p:nvSpPr>
        <p:spPr>
          <a:xfrm>
            <a:off x="1028700" y="1490401"/>
            <a:ext cx="7359707" cy="523220"/>
          </a:xfrm>
          <a:prstGeom prst="rect">
            <a:avLst/>
          </a:prstGeom>
          <a:noFill/>
        </p:spPr>
        <p:txBody>
          <a:bodyPr wrap="none" rtlCol="0">
            <a:spAutoFit/>
          </a:bodyPr>
          <a:lstStyle/>
          <a:p>
            <a:r>
              <a:rPr lang="en-US" dirty="0"/>
              <a:t>This represents an opportunity to improve design!</a:t>
            </a:r>
          </a:p>
        </p:txBody>
      </p:sp>
      <p:pic>
        <p:nvPicPr>
          <p:cNvPr id="5" name="Picture 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2387699" y="742968"/>
            <a:ext cx="4339807" cy="608000"/>
          </a:xfrm>
          <a:prstGeom prst="rect">
            <a:avLst/>
          </a:prstGeom>
        </p:spPr>
      </p:pic>
      <p:sp>
        <p:nvSpPr>
          <p:cNvPr id="13" name="5-Point Star 12"/>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00"/>
                                        <p:tgtEl>
                                          <p:spTgt spid="15"/>
                                        </p:tgtEl>
                                      </p:cBhvr>
                                    </p:animEffect>
                                  </p:childTnLst>
                                </p:cTn>
                              </p:par>
                              <p:par>
                                <p:cTn id="12" presetID="22" presetClass="entr" presetSubtype="2"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right)">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p:bldP spid="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Laminar flow</a:t>
            </a:r>
          </a:p>
          <a:p>
            <a:r>
              <a:rPr lang="en-US" dirty="0"/>
              <a:t>Parabolic velocity profile is established</a:t>
            </a:r>
          </a:p>
          <a:p>
            <a:r>
              <a:rPr lang="en-US" dirty="0"/>
              <a:t>Very low head loss </a:t>
            </a:r>
            <a:r>
              <a:rPr lang="en-US" sz="2800" dirty="0"/>
              <a:t>(and thus flow distribution between plates is difficult to ensure)</a:t>
            </a:r>
            <a:endParaRPr lang="en-US" dirty="0"/>
          </a:p>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
        <p:nvSpPr>
          <p:cNvPr id="5" name="5-Point Star 4"/>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Volcanoes</a:t>
            </a:r>
          </a:p>
        </p:txBody>
      </p:sp>
      <p:sp>
        <p:nvSpPr>
          <p:cNvPr id="3" name="Text Placeholder 2"/>
          <p:cNvSpPr>
            <a:spLocks noGrp="1"/>
          </p:cNvSpPr>
          <p:nvPr>
            <p:ph type="body" sz="quarter" idx="13"/>
          </p:nvPr>
        </p:nvSpPr>
        <p:spPr/>
        <p:txBody>
          <a:bodyPr/>
          <a:lstStyle/>
          <a:p>
            <a:r>
              <a:rPr lang="en-US" sz="3100" dirty="0"/>
              <a:t>Intermittent floc volcanoes in the sedimentation tanks at San Nicolas</a:t>
            </a:r>
          </a:p>
          <a:p>
            <a:r>
              <a:rPr lang="en-US" sz="3100" dirty="0"/>
              <a:t>Flocs rise preferentially on one side of the </a:t>
            </a:r>
            <a:r>
              <a:rPr lang="en-US" sz="3100" dirty="0" err="1"/>
              <a:t>sed</a:t>
            </a:r>
            <a:r>
              <a:rPr lang="en-US" sz="3100" dirty="0"/>
              <a:t> tanks</a:t>
            </a:r>
          </a:p>
          <a:p>
            <a:r>
              <a:rPr lang="en-US" sz="3100" dirty="0"/>
              <a:t>Raw water turbidity = 4 NTU</a:t>
            </a:r>
          </a:p>
          <a:p>
            <a:r>
              <a:rPr lang="en-US" sz="3100" dirty="0" err="1"/>
              <a:t>PACl</a:t>
            </a:r>
            <a:r>
              <a:rPr lang="en-US" sz="3100" dirty="0"/>
              <a:t> dose = 3.5 mg/L</a:t>
            </a:r>
          </a:p>
          <a:p>
            <a:r>
              <a:rPr lang="en-US" sz="3100" dirty="0"/>
              <a:t>Settled water turbidity varies between 0.5 and 4 NTU</a:t>
            </a:r>
          </a:p>
          <a:p>
            <a:r>
              <a:rPr lang="en-US" sz="3100" dirty="0"/>
              <a:t>Brainstorm! What is happening? Why does our plant do so poorly?</a:t>
            </a:r>
          </a:p>
          <a:p>
            <a:endParaRPr lang="en-US" sz="3100" dirty="0"/>
          </a:p>
        </p:txBody>
      </p:sp>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307732966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5-Point Star 9"/>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746120633"/>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914391"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3598216"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083125"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5673551" y="4548533"/>
            <a:ext cx="3400203" cy="2246769"/>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
        <p:nvSpPr>
          <p:cNvPr id="9" name="5-Point Star 8"/>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817149459"/>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scale floc blanket, tube settler, floc hopper</a:t>
            </a:r>
          </a:p>
        </p:txBody>
      </p:sp>
      <p:pic>
        <p:nvPicPr>
          <p:cNvPr id="1833986" name="Picture 2" descr="https://lh3.googleusercontent.com/5DTaxWGfKnc5_LzPgBzUeqZS3sR2ZJBjuAoxVnGCHnb_UozHmdabKXbCAyZLbyBDkMc8e-7RfSLfv2IoDZ-5QjrqE_5bGR_f8Xlh5B-jt-jrucQEapZ--y64wT6AY7Xj3FaPeFALk-8EFn6lmLlh_zXWVuSbS7KJG7m1a9zUBEgP8er_JTHEceXSJclNtfPlhTN4AxGku2Ax4Prj-JnEqSKVmuyyObMJqToN5wK9QbEGGEtLGQ2CRUbZiO4w9RAexEG6Tu0XhnYos6v5KoZpYgIfBgton1F-xVxPseVhHBrUDPAxiAr5fD604mjngXF0BZkDU4hV830Mg0ogHJBj5kIpJhowZhrVHeiApv53jZ2R8ZvOW9WzS_cI9vQC2uYUUn8PQV1cWcw_X0yR4OVLkQvvP-JGlH-aiyuPL71XSdioidHyYuOusnJmfLBWie8zkWbI5XlleCmAZ_emv5Nh_IipIgiATL5NgepfN4t_yYOeHc32RvX_ACLgmondxDcl7HEaddtla7kPZ0ONVH3hyrtlkrDPzXEjJtkaYbtY3WbMUf70v3gqfcItT41HmC5-W2vjJGMAqzmfTp31VYefQLw5RifKIZCUwov1vX53GnI=w527-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099" y="1600200"/>
            <a:ext cx="2954703" cy="5257800"/>
          </a:xfrm>
          <a:prstGeom prst="rect">
            <a:avLst/>
          </a:prstGeom>
          <a:noFill/>
          <a:extLst>
            <a:ext uri="{909E8E84-426E-40DD-AFC4-6F175D3DCCD1}">
              <a14:hiddenFill xmlns:a14="http://schemas.microsoft.com/office/drawing/2010/main">
                <a:solidFill>
                  <a:srgbClr val="FFFFFF"/>
                </a:solidFill>
              </a14:hiddenFill>
            </a:ext>
          </a:extLst>
        </p:spPr>
      </p:pic>
      <p:sp>
        <p:nvSpPr>
          <p:cNvPr id="4" name="5-Point Star 3"/>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extLst>
      <p:ext uri="{BB962C8B-B14F-4D97-AF65-F5344CB8AC3E}">
        <p14:creationId xmlns:p14="http://schemas.microsoft.com/office/powerpoint/2010/main" val="1696816190"/>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 sedimentation tank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rotWithShape="1">
                <a:blip r:embed="rId3"/>
                <a:stretch>
                  <a:fillRect l="-2148" t="-3369"/>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
        <p:nvSpPr>
          <p:cNvPr id="7" name="5-Point Star 6"/>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03" y="0"/>
            <a:ext cx="4572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1"/>
            <a:ext cx="457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smtClean="0"/>
              <a:t>is </a:t>
            </a:r>
            <a:r>
              <a:rPr lang="en-US" dirty="0"/>
              <a:t>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blanket.</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Sed</a:t>
            </a:r>
            <a:r>
              <a:rPr lang="en-US" dirty="0"/>
              <a:t> Tank Inlet design Post 2014</a:t>
            </a:r>
          </a:p>
        </p:txBody>
      </p:sp>
      <p:sp>
        <p:nvSpPr>
          <p:cNvPr id="3" name="Content Placeholder 2"/>
          <p:cNvSpPr>
            <a:spLocks noGrp="1"/>
          </p:cNvSpPr>
          <p:nvPr>
            <p:ph idx="1"/>
          </p:nvPr>
        </p:nvSpPr>
        <p:spPr/>
        <p:txBody>
          <a:bodyPr/>
          <a:lstStyle/>
          <a:p>
            <a:r>
              <a:rPr lang="en-US" dirty="0"/>
              <a:t>Floc break up is likely not a constraint for delivery of water to the sedimentation tanks.</a:t>
            </a:r>
          </a:p>
          <a:p>
            <a:r>
              <a:rPr lang="en-US" dirty="0"/>
              <a:t>Flow distribution </a:t>
            </a:r>
            <a:r>
              <a:rPr lang="en-US" dirty="0" smtClean="0"/>
              <a:t>and the ability to </a:t>
            </a:r>
            <a:r>
              <a:rPr lang="en-US" dirty="0" err="1" smtClean="0"/>
              <a:t>resuspend</a:t>
            </a:r>
            <a:r>
              <a:rPr lang="en-US" dirty="0" smtClean="0"/>
              <a:t> a settled floc blanket are likely the most important constraints</a:t>
            </a:r>
            <a:endParaRPr lang="en-US" dirty="0"/>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6620607" y="636178"/>
            <a:ext cx="2232513" cy="417312"/>
          </a:xfrm>
          <a:prstGeom prst="rect">
            <a:avLst/>
          </a:prstGeom>
          <a:noFill/>
        </p:spPr>
      </p:pic>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3" name="aLaCuq9PK7s"/>
          <p:cNvPicPr>
            <a:picLocks noRot="1" noChangeAspect="1"/>
          </p:cNvPicPr>
          <p:nvPr>
            <a:videoFile r:link="rId1"/>
          </p:nvPr>
        </p:nvPicPr>
        <p:blipFill>
          <a:blip r:embed="rId3"/>
          <a:stretch>
            <a:fillRect/>
          </a:stretch>
        </p:blipFill>
        <p:spPr>
          <a:xfrm>
            <a:off x="0" y="1696835"/>
            <a:ext cx="9175404" cy="5161165"/>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remove" display="0">
                  <p:stCondLst>
                    <p:cond delay="indefinite"/>
                  </p:stCondLst>
                </p:cTn>
                <p:tgtEl>
                  <p:spTgt spid="3"/>
                </p:tgtEl>
              </p:cMediaNode>
            </p:video>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7627" y="1347544"/>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4088" y="198438"/>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200" y="1600200"/>
            <a:ext cx="3406346" cy="4525963"/>
          </a:xfrm>
        </p:spPr>
        <p:txBody>
          <a:bodyPr/>
          <a:lstStyle/>
          <a:p>
            <a:r>
              <a:rPr lang="en-US" dirty="0"/>
              <a:t>Plate settlers and effluent launders</a:t>
            </a:r>
          </a:p>
          <a:p>
            <a:r>
              <a:rPr lang="en-US" dirty="0"/>
              <a:t>Launders must be perfectly level using this system</a:t>
            </a:r>
          </a:p>
          <a:p>
            <a:r>
              <a:rPr lang="en-US"/>
              <a:t>Submerged launders </a:t>
            </a:r>
            <a:r>
              <a:rPr lang="en-US" dirty="0"/>
              <a:t>are better</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0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3500" y="15240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388620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72075" y="15240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0" y="18903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5864469" y="0"/>
            <a:ext cx="3279531" cy="1749669"/>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612.6734"/>
  <p:tag name="LATEXADDIN" val="\documentclass{article}&#10;\usepackage{amsmath}&#10;\pagestyle{empty}&#10;\begin{document}&#10;&#10;$$\rlap{--} V_{Floc} \rho_{Floc} g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10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1.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0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0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0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06.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96.1"/>
  <p:tag name="LATEXADDIN" val="\documentclass{article}&#10;\usepackage{amsmath}&#10;\pagestyle{empty}&#10;\begin{document}&#10;&#10;&#10;&#10;$$\frac{y^2}{2} \frac{dp}{dx} + Ay + B = \mu \,u$$&#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7.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320.21"/>
  <p:tag name="LATEXADDIN" val="\documentclass{article}&#10;\usepackage{amsmath}&#10;\pagestyle{empty}&#10;\begin{document}&#10;&#10;&#10;$$B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8.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872.8909"/>
  <p:tag name="LATEXADDIN" val="\documentclass{article}&#10;\usepackage{amsmath}&#10;\pagestyle{empty}&#10;\begin{document}&#10;&#10;&#10;$$\frac{S^2}{2} \frac{dp}{dx} + AS = 0$$&#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0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28.609"/>
  <p:tag name="LATEXADDIN" val="\documentclass{article}&#10;\usepackage{amsmath}&#10;\pagestyle{empty}&#10;\begin{document}&#10;&#10;&#10;$$\frac{y^2}{2} \frac{dp}{dx} - \frac{S}{2} \frac{dp}{dx} y = \mu \,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926.1343"/>
  <p:tag name="LATEXADDIN" val="\documentclass{article}&#10;\usepackage{amsmath}&#10;\pagestyle{empty}&#10;\begin{document}&#10;&#10;$$F_d + F_b - W = 0$$&#10;&#10;&#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ags/tag11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36.4829"/>
  <p:tag name="LATEXADDIN" val="\documentclass{article}&#10;\usepackage{amsmath}&#10;\pagestyle{empty}&#10;\begin{document}&#10;&#10;&#10;$$\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01.612"/>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17.8853"/>
  <p:tag name="LATEXADDIN" val="\documentclass{article}&#10;\usepackage{amsmath}&#10;\pagestyle{empty}&#10;\begin{document}&#10;&#10;&#10;$$\tau  =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4.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899.8875"/>
  <p:tag name="LATEXADDIN" val="\documentclass{article}&#10;\usepackage{amsmath}&#10;\pagestyle{empty}&#10;\begin{document}&#10;&#10;&#10;$$u = \frac{y \left( y - S \right)}{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5.xml><?xml version="1.0" encoding="utf-8"?>
<p:tagLst xmlns:a="http://schemas.openxmlformats.org/drawingml/2006/main" xmlns:r="http://schemas.openxmlformats.org/officeDocument/2006/relationships" xmlns:p="http://schemas.openxmlformats.org/presentationml/2006/main">
  <p:tag name="OUTPUTDPI" val="1200"/>
  <p:tag name="ORIGINALHEIGHT" val="441.6948"/>
  <p:tag name="ORIGINALWIDTH" val="2878.89"/>
  <p:tag name="LATEXADDIN" val="\documentclass{article}&#10;\usepackage{amsmath}&#10;\pagestyle{empty}&#10;\begin{document}&#10;&#10;&#10;$$\bar v_{\alpha_{Plate}} = \frac{q}{S} &#10;= \frac{1}{S}\int\limits_0^S u dy &#10;= \frac{1}{S} \int\limits_0^S &#10;\left(&#10;  \frac{y^2 - S y}{2 \mu} \left( \frac{dp}{dx} \right)&#10;\right) dy$$&#10;&#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98.8751"/>
  <p:tag name="LATEXADDIN" val="\documentclass{article}&#10;\usepackage{amsmath}&#10;\pagestyle{empty}&#10;\begin{document}&#10;&#10;&#10;$$\bar v_{\alpha_{Plate}} = - \frac{S^2}{12 \mu} \frac{dp}{dx}$$&#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1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986.8766"/>
  <p:tag name="LATEXADDIN" val="\documentclass{article}&#10;\usepackage{amsmath}&#10;\pagestyle{empty}&#10;\begin{document}&#10;&#10;&#10;$$\frac{dp}{dx} = - \frac{12 \mu \bar v_{\alpha_{Plate}}}{S^2}$$&#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81.365"/>
  <p:tag name="LATEXADDIN" val="\documentclass{article}&#10;\usepackage{amsmath}&#10;\pagestyle{empty}&#10;\begin{document}&#10;&#10;&#10;$$\mu \left( \frac{du}{dy} \right) = y \frac{dp}{dx} + 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9.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917.8853"/>
  <p:tag name="LATEXADDIN" val="\documentclass{article}&#10;\usepackage{amsmath}&#10;\pagestyle{empty}&#10;\begin{document}&#10;&#10;&#10;$$\frac{du}{dy}_{y = 0} = - \frac{S}{2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250.4687"/>
  <p:tag name="LATEXADDIN" val="\documentclass{article}&#10;\usepackage{amsmath}&#10;\pagestyle{empty}&#10;\begin{document}&#10;&#10;$$F_b = $$&#10;&#10;&#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20.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938.8826"/>
  <p:tag name="LATEXADDIN" val="\documentclass{article}&#10;\usepackage{amsmath}&#10;\pagestyle{empty}&#10;\begin{document}&#10;&#10;&#10;$$\frac{du}{dy}_{y = 0} = \frac{6 \bar v_{\alpha_{Plate}}}{S}$$&#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2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617.1729"/>
  <p:tag name="LATEXADDIN" val="\documentclass{article}&#10;\usepackage{amsmath}&#10;\pagestyle{empty}&#10;\begin{document}&#10;&#10;&#10;$$A = \frac{- S}{2}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129.359"/>
  <p:tag name="LATEXADDIN" val="\documentclass{article}&#10;\usepackage{amsmath}&#10;\pagestyle{empty}&#10;\begin{document}&#10;&#10;&#10;$$\frac{du}{dy} = \frac{1}{\mu} \left( y - \frac{S}{2} \right)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24.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2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04.3869"/>
  <p:tag name="LATEXADDIN" val="\documentclass{article}&#10;\usepackage{amsmath}&#10;\pagestyle{empty}&#10;\begin{document}&#10;&#10;&#10;$$v_{\alpha_{max}} = - \frac{R^2}{4\mu} \frac{dp}{dx}$$&#10;&#10;&#10;\end{document}"/>
  <p:tag name="IGUANATEXSIZE" val="20"/>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26.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926.8841"/>
  <p:tag name="LATEXADDIN" val="\documentclass{article}&#10;\usepackage{amsmath}&#10;\pagestyle{empty}&#10;\begin{document}&#10;&#10;&#10;$$\bar v_{\alpha_{Tube}} = - \frac{R^2}{8\mu} \frac{dp}{dx}$$&#10;&#10;&#10;\end{document}"/>
  <p:tag name="IGUANATEXSIZE" val="20"/>
  <p:tag name="IGUANATEXCURSOR" val="141"/>
  <p:tag name="TRANSPARENCY" val="True"/>
  <p:tag name="FILENAME" val=""/>
  <p:tag name="LATEXENGINEID" val="0"/>
  <p:tag name="TEMPFOLDER" val="C:\Temp\"/>
  <p:tag name="LATEXFORMHEIGHT" val="312"/>
  <p:tag name="LATEXFORMWIDTH" val="384"/>
  <p:tag name="LATEXFORMWRAP" val="True"/>
  <p:tag name="BITMAPVECTOR" val="0"/>
</p:tagLst>
</file>

<file path=ppt/tags/tag12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763.4045"/>
  <p:tag name="LATEXADDIN" val="\documentclass{article}&#10;\usepackage{amsmath}&#10;\pagestyle{empty}&#10;\begin{document}&#10;&#10;&#10;$$Q = - \frac{\pi R^4}{8 \mu} \frac{dp}{dx}$$&#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8.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862.3922"/>
  <p:tag name="LATEXADDIN" val="\documentclass{article}&#10;\usepackage{amsmath}&#10;\pagestyle{empty}&#10;\begin{document}&#10;&#10;&#10;$$Q = \bar v A = \bar v \pi R^2$$&#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2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097.863"/>
  <p:tag name="LATEXADDIN" val="\documentclass{article}&#10;\usepackage{amsmath}&#10;\pagestyle{empty}&#10;\begin{document}&#10;&#10;&#10;$$v_{\alpha_{Tube}} = \frac{r^2 - R^2}{4 \mu} \frac{dp}{dx}$$&#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619.4226"/>
  <p:tag name="LATEXADDIN" val="\documentclass{article}&#10;\usepackage{amsmath}&#10;\pagestyle{empty}&#10;\begin{document}&#10;&#10;$$\rlap{--} V_{Floc} \rho_{H_2O} g$$&#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3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664.4169"/>
  <p:tag name="LATEXADDIN" val="\documentclass{article}&#10;\usepackage{amsmath}&#10;\pagestyle{empty}&#10;\begin{document}&#10;&#10;&#10;$$\frac{dp}{dx} =  - \frac{8 \mu Q}{\pi R^4}$$&#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1.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189.351"/>
  <p:tag name="LATEXADDIN" val="\documentclass{article}&#10;\usepackage{amsmath}&#10;\pagestyle{empty}&#10;\begin{document}&#10;&#10;&#10;$$v_{\alpha_{Tube}} = - 2 Q \frac{r^2 - R^2}{\pi R^4}$$&#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3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853.3933"/>
  <p:tag name="LATEXADDIN" val="\documentclass{article}&#10;\usepackage{amsmath}&#10;\pagestyle{empty}&#10;\begin{document}&#10;&#10;&#10;$$\frac{d v_{\alpha_{Tube}}}{dr_{r = R}} = \frac{- 4 Q}{\pi R^3}$$&#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133.xml><?xml version="1.0" encoding="utf-8"?>
<p:tagLst xmlns:a="http://schemas.openxmlformats.org/drawingml/2006/main" xmlns:r="http://schemas.openxmlformats.org/officeDocument/2006/relationships" xmlns:p="http://schemas.openxmlformats.org/presentationml/2006/main">
  <p:tag name="OUTPUTDPI" val="1200"/>
  <p:tag name="ORIGINALHEIGHT" val="292.4635"/>
  <p:tag name="ORIGINALWIDTH" val="991.376"/>
  <p:tag name="LATEXADDIN" val="\documentclass{article}&#10;\usepackage{amsmath}&#10;\pagestyle{empty}&#10;\begin{document}&#10;&#10;&#10;&#10;$$\frac{d v_{\alpha_{Tube}}}{dy_{y = 0}} = \frac{8 \bar v_{\alpha_{Tube}}}{D}$$&#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134.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25.347"/>
  <p:tag name="LATEXADDIN" val="\documentclass{article}&#10;\usepackage{amsmath}&#10;\pagestyle{empty}&#10;\begin{document}&#10;&#10;&#10;$$\frac{d v_{\alpha_{Plate}}}{dy}_{y = 0} = \frac{6 \bar v_{\alpha_{Plate}}}{S}$$&#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5.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297.338"/>
  <p:tag name="LATEXADDIN" val="\documentclass{article}&#10;\usepackage{amsmath}&#10;\pagestyle{empty}&#10;\begin{document}&#10;&#10;&#10;$$v_{\alpha_{Plate}} \approx \left( \frac{6 \bar v_{\alpha_{Plate}}}{S} \right) \frac{D}{2}$$&#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137.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46.119"/>
  <p:tag name="LATEXADDIN" val="\documentclass{article}&#10;\usepackage{amsmath}&#10;\pagestyle{empty}&#10;\begin{document}&#10;&#10;&#10;$$v_{\alpha_{Plate}} \approx \frac{3 \bar v_{z_{Plate}} D}{S \sin \alpha}$$&#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138.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877.3903"/>
  <p:tag name="LATEXADDIN" val="\documentclass{article}&#10;\usepackage{amsmath}&#10;\pagestyle{empty}&#10;\begin{document}&#10;&#10;&#10;$$\bar v_{\alpha_{Plate}} = \frac{\bar v_{z_{Plate}}}{\sin \alpha}$$&#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139.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1229.096"/>
  <p:tag name="LATEXADDIN" val="\documentclass{article}&#10;\usepackage{amsmath}&#10;\pagestyle{empty}&#10;\begin{document}&#10;&#10;&#10;$$v_{\alpha_{Plate}} = v_{t \alpha} = v_t \sin \alpha$$&#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_t^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14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1066.367"/>
  <p:tag name="LATEXADDIN" val="\documentclass{article}&#10;\usepackage{amsmath}&#10;\pagestyle{empty}&#10;\begin{document}&#10;&#10;&#10;$$v_t \sin \alpha \approx \frac{3 \bar v_{z_{Plate}} D}{S \sin \alpha}$$&#10;&#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14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42.xml><?xml version="1.0" encoding="utf-8"?>
<p:tagLst xmlns:a="http://schemas.openxmlformats.org/drawingml/2006/main" xmlns:r="http://schemas.openxmlformats.org/officeDocument/2006/relationships" xmlns:p="http://schemas.openxmlformats.org/presentationml/2006/main">
  <p:tag name="OUTPUTDPI" val="1200"/>
  <p:tag name="ORIGINALHEIGHT" val="3570.304"/>
  <p:tag name="ORIGINALWIDTH" val="1570.304"/>
  <p:tag name="LATEXADDIN" val="\documentclass{article}&#10;\usepackage{amsmath}&#10;\usepackage{xcolor}&#10;\pagestyle{empty}&#10;\begin{document}&#10;&#10;\definecolor{Monred}{RGB}{172,0,0}&#10;&#10;$$\begin{array}{l}&#10;h = \frac{S}{2}&#10;\\ \\&#10;u = \frac{1}{2 \mu} \left( \frac{\partial p}{\partial x} \right) \left( y^2 - h^2 \right)&#10;\\ \\&#10;q = - \frac{2 h^3}{3 \mu} \left( \frac{\partial p}{\partial x} \right)&#10;\\ \\&#10;- \frac{3 \mu q}{2 h^3} = \left( \frac{\partial p}{\partial x} \right)&#10;\\ \\&#10;q = 2 V_\alpha h&#10;\\ \\&#10;- \frac{3 \mu V_\alpha}{h^2} = \left( \frac{\partial p}{\partial x} \right)&#10;\\ \\&#10;u = \frac{3}{2} V_\alpha \left( \frac{y^2 - h^2}{h^2} \right)&#10;\\ \\&#10;u = \frac{3}{2 h^2} V_\alpha \left( y^2 - h^2 \right)&#10;\\ \\&#10;2h = S&#10;\\ \\&#10;\frac{du}{dy}_{y = h} = \frac{3y}{h^2} V_\alpha = \frac{3}{h} V_\alpha = \frac{6}{S} V_\alpha&#10;\\ \\&#10;u \left( d_{Floc} \right) \approx \frac{6 d_{Floc}}{S} V_\alpha&#10;\end{array}$$&#10;&#10;&#10;&#10;\end{document}"/>
  <p:tag name="IGUANATEXSIZE" val="20"/>
  <p:tag name="IGUANATEXCURSOR" val="852"/>
  <p:tag name="TRANSPARENCY" val="True"/>
  <p:tag name="FILENAME" val=""/>
  <p:tag name="LATEXENGINEID" val="0"/>
  <p:tag name="TEMPFOLDER" val="c:\temp\"/>
  <p:tag name="LATEXFORMHEIGHT" val="312"/>
  <p:tag name="LATEXFORMWIDTH" val="384"/>
  <p:tag name="LATEXFORMWRAP" val="True"/>
  <p:tag name="BITMAPVECTOR" val="0"/>
</p:tagLst>
</file>

<file path=ppt/tags/tag14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3142.107"/>
  <p:tag name="LATEXADDIN" val="\documentclass{article}&#10;\usepackage{amsmath}&#10;\pagestyle{empty}&#10;\begin{document}&#10;&#10;&#10;$$\frac{3 d_{Floc}}{S} \frac{V_{Plate \uparrow}}{\sin \alpha} = \frac{g \sin (\alpha ) d_0^2}{18 \Phi \nu_{H_2O}} \frac{\rho_{Floc_0} - \rho_{H_2O}}{\rho_{H_2O}} \left( \frac{d}{d_0} \right)^{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4.xml><?xml version="1.0" encoding="utf-8"?>
<p:tagLst xmlns:a="http://schemas.openxmlformats.org/drawingml/2006/main" xmlns:r="http://schemas.openxmlformats.org/officeDocument/2006/relationships" xmlns:p="http://schemas.openxmlformats.org/presentationml/2006/main">
  <p:tag name="OUTPUTDPI" val="1200"/>
  <p:tag name="ORIGINALHEIGHT" val="315.7105"/>
  <p:tag name="ORIGINALWIDTH" val="3081.365"/>
  <p:tag name="LATEXADDIN" val="\documentclass{article}&#10;\usepackage{amsmath}&#10;\pagestyle{empty}&#10;\begin{document}&#10;&#10;&#10;$$V_{Plate \uparrow} = \frac{S g \sin^2(\alpha) d_0^{3 - D_{Fractal}} d^{D_{Fractal} - 2}}{54 \Phi \nu_{H_2O}} &#10;\frac{\rho_{Floc_0} - \rho_{H_2O}}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5.xml><?xml version="1.0" encoding="utf-8"?>
<p:tagLst xmlns:a="http://schemas.openxmlformats.org/drawingml/2006/main" xmlns:r="http://schemas.openxmlformats.org/officeDocument/2006/relationships" xmlns:p="http://schemas.openxmlformats.org/presentationml/2006/main">
  <p:tag name="OUTPUTDPI" val="1200"/>
  <p:tag name="ORIGINALHEIGHT" val="305.2118"/>
  <p:tag name="ORIGINALWIDTH" val="3082.115"/>
  <p:tag name="LATEXADDIN" val="\documentclass{article}&#10;\usepackage{amsmath}&#10;\pagestyle{empty}&#10;\begin{document}&#10;&#10;&#10;$$S = V_{Plate \uparrow} \frac{54 \Phi \nu_{H_2O}}{g \sin^2(\alpha) d_0^{3 - D_{Fractal}} d^{D_{Fractal} - 2}} &#10;\frac{\rho_{H_2O}}{\rho_{Floc_0}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10;$$\bar v_{z_{Plate}}$$&#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1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149.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2548.931"/>
  <p:tag name="LATEXADDIN" val="\documentclass{article}&#10;\usepackage{amsmath}&#10;\pagestyle{empty}&#10;\begin{document}&#10;&#10;&#10;$$D = D_0 \left( \frac{18 v_t \Phi \nu_{H_2O}}{g d_0^2} \frac{\rho_{H_2O}}{\rho_{Floc_0} - \rho_{H_2O}} \right)^\frac{1}{D_{Fractal} - 1}$$&#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150.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67.904"/>
  <p:tag name="LATEXADDIN" val="\documentclass{article}&#10;\usepackage{amsmath}&#10;\pagestyle{empty}&#10;\begin{document}&#10;&#10;&#10;$$S \approx \frac{3 \bar v_{z_{Plate}} D}{v_t \sin^2 \alpha}$$&#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5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3160.855"/>
  <p:tag name="LATEXADDIN" val="\documentclass{article}&#10;\usepackage{amsmath}&#10;\pagestyle{empty}&#10;\begin{document}&#10;&#10;&#10;$$\frac{S}{d_0} \frac{V_t}{V_{Plate \uparrow}} \approx \frac{3}{\sin^2 \alpha}{\left( \frac{18 V_t \Phi \nu_{H_2O}}{g d_0^2} \frac{\rho_{H_2O}}{\rho_{Floc_0} - \rho_{H_2O}} \right)^\frac{1}{D_{Fractal} - 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155.xml><?xml version="1.0" encoding="utf-8"?>
<p:tagLst xmlns:a="http://schemas.openxmlformats.org/drawingml/2006/main" xmlns:r="http://schemas.openxmlformats.org/officeDocument/2006/relationships" xmlns:p="http://schemas.openxmlformats.org/presentationml/2006/main">
  <p:tag name="OUTPUTDPI" val="1200"/>
  <p:tag name="ORIGINALHEIGHT" val="344.207"/>
  <p:tag name="ORIGINALWIDTH" val="3234.346"/>
  <p:tag name="LATEXADDIN" val="\documentclass{article}&#10;\usepackage{amsmath}&#10;\pagestyle{empty}&#10;\begin{document}&#10;&#10;$$S \approx \frac{3}{\sin^2 \alpha} \frac{\bar v_{z_{Plate}}}{v_t} D_0 &#10;\left( \frac{18 v_t \Phi \nu_{H_2O}}{g D_0^2} \frac{\rho_{H_2O}}{\rho_{Floc_0} - \rho_{H_2O}} &#10;\right)^{\frac{1}{D_{Fractal} - 1}}$$&#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56.xml><?xml version="1.0" encoding="utf-8"?>
<p:tagLst xmlns:a="http://schemas.openxmlformats.org/drawingml/2006/main" xmlns:r="http://schemas.openxmlformats.org/officeDocument/2006/relationships" xmlns:p="http://schemas.openxmlformats.org/presentationml/2006/main">
  <p:tag name="OUTPUTDPI" val="1200"/>
  <p:tag name="ORIGINALHEIGHT" val="416.9479"/>
  <p:tag name="ORIGINALWIDTH" val="4485.939"/>
  <p:tag name="LATEXADDIN" val="\documentclass{article}&#10;\usepackage{amsmath}&#10;\pagestyle{empty}&#10;\begin{document}&#10;&#10;&#10;$$v_{Slide} \approx \bar v_{z_{Plate}} &#10;\left[ &#10;  \left( \frac{3 D_0}{S \sin^2 \alpha} \right)^{D_{Fractal} - 1} &#10;  \left( &#10;    \frac{18 \Phi \bar v_{z_{Plate}} \nu_{H_2O}}{g D_0^2}&#10;    \frac{\rho_{H_2O}}{\rho_{Floc_0} - \rho_{H_2O}} &#10;  \right) &#10;\right]^\frac{1}{D_{Fractal} - 2}$$&#10;&#10;&#10;\end{document}"/>
  <p:tag name="IGUANATEXSIZE" val="20"/>
  <p:tag name="IGUANATEXCURSOR" val="85"/>
  <p:tag name="TRANSPARENCY" val="True"/>
  <p:tag name="FILENAME" val=""/>
  <p:tag name="LATEXENGINEID" val="0"/>
  <p:tag name="TEMPFOLDER" val="C:\Temp\"/>
  <p:tag name="LATEXFORMHEIGHT" val="312"/>
  <p:tag name="LATEXFORMWIDTH" val="384"/>
  <p:tag name="LATEXFORMWRAP" val="True"/>
  <p:tag name="BITMAPVECTOR" val="0"/>
</p:tagLst>
</file>

<file path=ppt/tags/tag157.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084.364"/>
  <p:tag name="LATEXADDIN" val="\documentclass{article}&#10;\usepackage{amsmath}&#10;\pagestyle{empty}&#10;\begin{document}&#10;&#10;&#10;$$L = \frac{S \left( \frac{\bar v_{z_{Plate}}}{\bar v_c} - 1 \right)}{\sin \alpha \cos \alpha}$$&#10;&#10;\end{document}"/>
  <p:tag name="IGUANATEXSIZE" val="24"/>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158.xml><?xml version="1.0" encoding="utf-8"?>
<p:tagLst xmlns:a="http://schemas.openxmlformats.org/drawingml/2006/main" xmlns:r="http://schemas.openxmlformats.org/officeDocument/2006/relationships" xmlns:p="http://schemas.openxmlformats.org/presentationml/2006/main">
  <p:tag name="OUTPUTDPI" val="1200"/>
  <p:tag name="ORIGINALHEIGHT" val="92.2385"/>
  <p:tag name="ORIGINALWIDTH" val="1023.622"/>
  <p:tag name="LATEXADDIN" val="\documentclass{article}&#10;\usepackage{amsmath}&#10;\pagestyle{empty}&#10;\begin{document}&#10;&#10;&#10;$$2 \tau L W = -\Delta P W 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9.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689.1639"/>
  <p:tag name="LATEXADDIN" val="\documentclass{article}&#10;\usepackage{amsmath}&#10;\pagestyle{empty}&#10;\begin{document}&#10;&#10;&#10;$$\Delta P = -\frac{2 \tau L}{S}$$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16.9854"/>
  <p:tag name="LATEXADDIN" val="\documentclass{article}&#10;\usepackage{amsmath}&#10;\pagestyle{empty}&#10;\begin{document}&#10;&#10;$$F_b$$&#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16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516.6854"/>
  <p:tag name="LATEXADDIN" val="\documentclass{article}&#10;\usepackage{amsmath}&#10;\pagestyle{empty}&#10;\begin{document}&#10;&#10;&#10;$$\tau = \nu \rho \frac{du}{d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977.1279"/>
  <p:tag name="LATEXADDIN" val="\documentclass{article}&#10;\usepackage{amsmath}&#10;\pagestyle{empty}&#10;\begin{document}&#10;&#10;&#10;$$\tau = \nu \rho \left( \frac{6 \bar v_{z_{Plate}}}{S \sin \alpha} \right)$$&#10;&#10;&#10;\end{document}"/>
  <p:tag name="IGUANATEXSIZE" val="20"/>
  <p:tag name="IGUANATEXCURSOR" val="133"/>
  <p:tag name="TRANSPARENCY" val="True"/>
  <p:tag name="FILENAME" val=""/>
  <p:tag name="LATEXENGINEID" val="0"/>
  <p:tag name="TEMPFOLDER" val="C:\Temp\"/>
  <p:tag name="LATEXFORMHEIGHT" val="312"/>
  <p:tag name="LATEXFORMWIDTH" val="384"/>
  <p:tag name="LATEXFORMWRAP" val="True"/>
  <p:tag name="BITMAPVECTOR" val="0"/>
</p:tagLst>
</file>

<file path=ppt/tags/tag162.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bar v_c = \frac{S \bar v_{z_{Plate}}}{L \sin \alpha \cos \alpha + S}$$&#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16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290.214"/>
  <p:tag name="LATEXADDIN" val="\documentclass{article}&#10;\usepackage{amsmath}&#10;\pagestyle{empty}&#10;\begin{document}&#10;&#10;&#10;$$-\Delta P = 2 \mu \left( \frac{6 \bar v_{z_{Plate}}}{S \sin^2 \alpha \cos \alpha} \right) \left( \frac{\bar v_{z_{Plate}}}{\bar v_c} - 1 \right)$$&#10;&#10;&#10;\end{document}"/>
  <p:tag name="IGUANATEXSIZE" val="20"/>
  <p:tag name="IGUANATEXCURSOR" val="212"/>
  <p:tag name="TRANSPARENCY" val="True"/>
  <p:tag name="FILENAME" val=""/>
  <p:tag name="LATEXENGINEID" val="0"/>
  <p:tag name="TEMPFOLDER" val="C:\Temp\"/>
  <p:tag name="LATEXFORMHEIGHT" val="312"/>
  <p:tag name="LATEXFORMWIDTH" val="384"/>
  <p:tag name="LATEXFORMWRAP" val="True"/>
  <p:tag name="BITMAPVECTOR" val="0"/>
</p:tagLst>
</file>

<file path=ppt/tags/tag164.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588.6764"/>
  <p:tag name="LATEXADDIN" val="\documentclass{article}&#10;\usepackage{amsmath}&#10;\pagestyle{empty}&#10;\begin{document}&#10;&#10;&#10;$$h_{\rm{f}} = \frac{-\Delta P}{\rho g}$$&#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35.733"/>
  <p:tag name="LATEXADDIN" val="\documentclass{article}&#10;\usepackage{amsmath}&#10;\pagestyle{empty}&#10;\begin{document}&#10;&#10;&#10;$$h_{\rm{f}} = 2 \frac{\nu}{g} &#10;\left( \frac{6 \bar v_{z_{Plate}}}{S \sin^2 \alpha \cos \alpha} \right) \left( \frac{\bar v_{z_{Plate}}}{\bar v_c} - 1 \right)$$&#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16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167.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168.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125.9843"/>
  <p:tag name="LATEXADDIN" val="\documentclass{article}&#10;\usepackage{amsmath}&#10;\pagestyle{empty}&#10;\begin{document}&#10;&#10;$$F_d$$&#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70.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7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2.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7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5.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17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9.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123.7346"/>
  <p:tag name="LATEXADDIN" val="\documentclass{article}&#10;\usepackage{amsmath}&#10;\pagestyle{empty}&#10;\begin{document}&#10;&#10;$$W$$&#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180.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81.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4.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185.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6.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1670.791"/>
  <p:tag name="LATEXADDIN" val="\documentclass{article}&#10;\usepackage{amsmath}&#10;\pagestyle{empty}&#10;\begin{document}&#10;&#10;&#10;$$\rho_{FB} = 0.687 C_{FlocSolids}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7.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1031.121"/>
  <p:tag name="LATEXADDIN" val="\documentclass{article}&#10;\usepackage{amsmath}&#10;\pagestyle{empty}&#10;\begin{document}&#10;&#10;&#10;$$m_{Clay} = C_{Clay} \rlap{--} V_{FB}$$&#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188.xml><?xml version="1.0" encoding="utf-8"?>
<p:tagLst xmlns:a="http://schemas.openxmlformats.org/drawingml/2006/main" xmlns:r="http://schemas.openxmlformats.org/officeDocument/2006/relationships" xmlns:p="http://schemas.openxmlformats.org/presentationml/2006/main">
  <p:tag name="OUTPUTDPI" val="1200"/>
  <p:tag name="ORIGINALHEIGHT" val="261.7173"/>
  <p:tag name="ORIGINALWIDTH" val="1213.348"/>
  <p:tag name="LATEXADDIN" val="\documentclass{article}&#10;\usepackage{amsmath}&#10;\pagestyle{empty}&#10;\begin{document}&#10;&#10;&#10;$$\rho_{FB} = \frac{m_{H_2O} + m_{Clay}}{\rlap{--} V_{FB}}$$&#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189.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83.015"/>
  <p:tag name="LATEXADDIN" val="\documentclass{article}&#10;\usepackage{amsmath}&#10;\pagestyle{empty}&#10;\begin{document}&#10;&#10;&#10;$$\rho_{FB} = \left( 1 - \frac{C_{Clay}}{\rho_{Clay}} \right) \rho_{H_2O} + C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241.845"/>
  <p:tag name="LATEXADDIN" val="\documentclass{article}&#10;\usepackage{amsmath}&#10;\pagestyle{empty}&#10;\begin{document}&#10;&#10;$$v_t = \frac{D^2 g}{18\nu}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90.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1.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49.531"/>
  <p:tag name="LATEXADDIN" val="\documentclass{article}&#10;\usepackage{amsmath}&#10;\pagestyle{empty}&#10;\begin{document}&#10;&#10;&#10;$$m_{H_2O} = \left( 1 - \frac{C_{Clay}}{\rho_{Clay}} \right) \rho_{H_2O} \rlap{--} V_{FB}$$&#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192.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1138.358"/>
  <p:tag name="LATEXADDIN" val="\documentclass{article}&#10;\usepackage{amsmath}&#10;\pagestyle{empty}&#10;\begin{document}&#10;&#10;&#10;$$\frac{h_{L_{FB}}}{H_{FB}} = \frac{\rho_{FB} - \rho_{H_2O}}{\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3.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857.518"/>
  <p:tag name="LATEXADDIN" val="\documentclass{article}&#10;\usepackage{amsmath}&#10;\pagestyle{empty}&#10;\begin{document}&#10;&#10;&#10;$$\rho_{FB} = \left( 1 - \frac{\rho_{H_2O}}{\rho_{Clay}} \right) C_{Clay} + \rho_{H_2O}$$&#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4.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024.372"/>
  <p:tag name="LATEXADDIN" val="\documentclass{article}&#10;\usepackage{amsmath}&#10;\pagestyle{empty}&#10;\begin{document}&#10;&#10;&#10;$$G = \sqrt{ \frac{g \bar v_{z_{FB}}}{\nu \phi_{FB}} \frac{h_L}{H_{FB}}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5.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196.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1794.526"/>
  <p:tag name="LATEXADDIN" val="\documentclass{article}&#10;\usepackage{amsmath}&#10;\pagestyle{empty}&#10;\begin{document}&#10;&#10;&#10;$$h_{L_{FB}} = H_{FB} &#10;\left( \frac{\rho_{Clay}}{\rho_{H_2O}} - 1 \right)&#10;\frac{C_{Clay}}{\rho_{Clay}}$$&#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7.xml><?xml version="1.0" encoding="utf-8"?>
<p:tagLst xmlns:a="http://schemas.openxmlformats.org/drawingml/2006/main" xmlns:r="http://schemas.openxmlformats.org/officeDocument/2006/relationships" xmlns:p="http://schemas.openxmlformats.org/presentationml/2006/main">
  <p:tag name="OUTPUTDPI" val="1200"/>
  <p:tag name="ORIGINALHEIGHT" val="302.9621"/>
  <p:tag name="ORIGINALWIDTH" val="2122.985"/>
  <p:tag name="LATEXADDIN" val="\documentclass{article}&#10;\usepackage{amsmath}&#10;\usepackage{xcolor}&#10;\pagestyle{empty}&#10;\begin{document}&#10;&#10;\definecolor{Monred}{RGB}{172,0,0}&#10;&#10;$$\frac{\rho_{FB} - \rho_{H_2O}}{\rho_{H_2O}} = &#10;\left( \frac{1}{\rho_{H_2O}} - \frac{1}{\rho_{Clay}} \right) C_{Clay}$$&#10;&#10;&#10;\end{document}"/>
  <p:tag name="IGUANATEXSIZE" val="20"/>
  <p:tag name="IGUANATEXCURSOR" val="257"/>
  <p:tag name="TRANSPARENCY" val="True"/>
  <p:tag name="FILENAME" val=""/>
  <p:tag name="LATEXENGINEID" val="0"/>
  <p:tag name="TEMPFOLDER" val="c:\temp\"/>
  <p:tag name="LATEXFORMHEIGHT" val="312"/>
  <p:tag name="LATEXFORMWIDTH" val="384"/>
  <p:tag name="LATEXFORMWRAP" val="True"/>
  <p:tag name="BITMAPVECTOR" val="0"/>
</p:tagLst>
</file>

<file path=ppt/tags/tag198.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406.074"/>
  <p:tag name="LATEXADDIN" val="\documentclass{article}&#10;\usepackage{amsmath}&#10;\usepackage{xcolor}&#10;\pagestyle{empty}&#10;\begin{document}&#10;&#10;\definecolor{Monred}{RGB}{172,0,0}&#10;&#10;$$G = \sqrt{ \frac{\rho_{FB} - \rho_{H_2O}}{\rho_{H_2O}} \frac{g V_{Up}}{\phi_{FB}\nu} }$$&#10;&#10;&#10;\end{document}"/>
  <p:tag name="IGUANATEXSIZE" val="20"/>
  <p:tag name="IGUANATEXCURSOR" val="227"/>
  <p:tag name="TRANSPARENCY" val="True"/>
  <p:tag name="FILENAME" val=""/>
  <p:tag name="LATEXENGINEID" val="0"/>
  <p:tag name="TEMPFOLDER" val="c:\temp\"/>
  <p:tag name="LATEXFORMHEIGHT" val="312"/>
  <p:tag name="LATEXFORMWIDTH" val="384"/>
  <p:tag name="LATEXFORMWRAP" val="True"/>
  <p:tag name="BITMAPVECTOR" val="0"/>
</p:tagLst>
</file>

<file path=ppt/tags/tag19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481.4398"/>
  <p:tag name="LATEXADDIN" val="\documentclass{article}&#10;\usepackage{amsmath}&#10;\pagestyle{empty}&#10;\begin{document}&#10;&#10;&#10;$$G = \sqrt{ \frac{\varepsilon}{\nu}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1523.809"/>
  <p:tag name="LATEXADDIN" val="\documentclass{article}&#10;\usepackage{amsmath}&#10;\pagestyle{empty}&#10;\begin{document}&#10;&#10;$$v_t = \sqrt{ \frac{4}{3} \frac{g D}{C_D} \frac{\left( \rho_{Floc} - \rho_{H_2O} \right)}{\rho_{H_2O}} }$$&#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200.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46.9441"/>
  <p:tag name="LATEXADDIN" val="\documentclass{article}&#10;\usepackage{amsmath}&#10;\pagestyle{empty}&#10;\begin{document}&#10;&#10;&#10;$$\varepsilon = \frac{g h_L}{\thet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01.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740.9074"/>
  <p:tag name="LATEXADDIN" val="\documentclass{article}&#10;\usepackage{amsmath}&#10;\pagestyle{empty}&#10;\begin{document}&#10;&#10;&#10;$$\theta = \frac{H_{FB} \phi_{FB}}{\bar v_{z_{FB}}}$$&#10;&#10;&#10;\end{document}"/>
  <p:tag name="IGUANATEXSIZE" val="20"/>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02.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848.8939"/>
  <p:tag name="LATEXADDIN" val="\documentclass{article}&#10;\usepackage{amsmath}&#10;\pagestyle{empty}&#10;\begin{document}&#10;&#10;&#10;$$\varepsilon = \frac{g \bar v_{z_{FB}}}{\phi_{FB}} \frac{h_L}{H_{FB}}$$&#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203.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2044.244"/>
  <p:tag name="LATEXADDIN" val="\documentclass{article}&#10;\usepackage{amsmath}&#10;\pagestyle{empty}&#10;\begin{document}&#10;&#10;&#10;$$G = \sqrt {\frac{g \bar v_{z_{FB}}}{\phi_{FB} \nu} \left( \frac{1}{\rho_{H_2O}} - \frac{1}{\rho_{Clay}} \right) C_{Clay} }$$&#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68.6914"/>
  <p:tag name="LATEXADDIN" val="\documentclass{article}&#10;\usepackage{amsmath}&#10;\pagestyle{empty}&#10;\begin{document}&#10;&#10;$$C_d = \frac{24}{\rm Re}$$&#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534.6832"/>
  <p:tag name="LATEXADDIN" val="\documentclass{article}&#10;\usepackage{amsmath}&#10;\pagestyle{empty}&#10;\begin{document}&#10;&#10;$${\rm Re} = \frac{v_t D}{\nu}$$&#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03.712"/>
  <p:tag name="ORIGINALWIDTH" val="1416.573"/>
  <p:tag name="LATEXADDIN" val="\documentclass{article}&#10;\usepackage{amsmath}&#10;\pagestyle{empty}&#10;\begin{document}&#10;&#10;$$v_t = \frac{D^2 g}{18 \nu_{H_2O}} \frac{\rho_{Floc} - \rho_{H_2O}}{\rho_{H_2O}}$$&#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2480.69"/>
  <p:tag name="LATEXADDIN" val="\documentclass{article}&#10;\usepackage{amsmath}&#10;\pagestyle{empty}&#10;\begin{document}&#10;&#10;$$v_t = \frac{g D_0^2}{18 \Phi \nu_{H_2O}} \frac{\rho_{Floc_0} - \rho_{H_2O}} {\rho_{H_2O}} \left( \frac{D}{D_0} \right)^{D_{Fractal} - 1}$$&#10;&#10;&#10;\end{document}"/>
  <p:tag name="IGUANATEXSIZE" val="20"/>
  <p:tag name="IGUANATEXCURSOR" val="187"/>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04.5425"/>
  <p:tag name="ORIGINALWIDTH" val="602.3341"/>
  <p:tag name="LATEXADDIN" val="\documentclass{article}&#10;\usepackage{amsmath}&#10;\pagestyle{empty}&#10;\begin{document}&#10;&#10;$   \delta = 5\sqrt{\frac{\nu x}{\bar v}}$&#10;&#10;&#10;\end{document}"/>
  <p:tag name="IGUANATEXSIZE" val="24"/>
  <p:tag name="IGUANATEXCURSOR" val="120"/>
  <p:tag name="TRANSPARENCY" val="True"/>
  <p:tag name="FILENAME" val=""/>
  <p:tag name="LATEXENGINEID" val="1"/>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285.339"/>
  <p:tag name="LATEXADDIN" val="\documentclass{article}&#10;\usepackage{amsmath}&#10;\pagestyle{empty}&#10;\begin{document}&#10;&#10;$$\bar v_{z_{Plate}} &gt; \bar v_{z_{Active}} &gt; \bar v_{z_{FB}} $$&#10;&#10;&#10;&#10;\end{document}"/>
  <p:tag name="IGUANATEXSIZE" val="20"/>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064.117"/>
  <p:tag name="LATEXADDIN" val="\documentclass{article}&#10;\usepackage{amsmath}&#10;\pagestyle{empty}&#10;\begin{document}&#10;&#10;$$\bar v_{z_{Plate}} S = \bar v_{z_{Active}} B $$&#1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475.815"/>
  <p:tag name="LATEXADDIN" val="\documentclass{article}&#10;\usepackage{amsmath}&#10;\pagestyle{empty}&#10;\begin{document}&#10;&#10;&#10;$$W_{Sed}  L_{Active}  \bar v_{z_{Active}} = Q_{Sed}$$&#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1208.849"/>
  <p:tag name="LATEXADDIN" val="\documentclass{article}&#10;\usepackage{amsmath}&#10;\pagestyle{empty}&#10;\begin{document}&#10;&#10;&#10;$$W_{Sed}  L_{FB}  v_{z_{FB}} = Q_{Sed}$$&#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1195.351"/>
  <p:tag name="LATEXADDIN" val="\documentclass{article}&#10;\usepackage{amsmath}&#10;\pagestyle{empty}&#10;\begin{document}&#10;&#10;$$F_d = C_D A_{Floc} \rho_{H_2O} \frac{v^2}{2}$$&#10;&#10;&#10;\end{document}"/>
  <p:tag name="IGUANATEXSIZE" val="20"/>
  <p:tag name="IGUANATEXCURSOR" val="12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1218.598"/>
  <p:tag name="LATEXADDIN" val="\documentclass{article}&#10;\usepackage{amsmath}&#10;\pagestyle{empty}&#10;\begin{document}&#10;&#10;$$F_d = \frac{24\nu}{VD} \frac{\pi D^2}{4} \rho_{H_2O} \frac{v^2}{2}$$&#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frac{S}{\sin \alph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830.1462"/>
  <p:tag name="LATEXADDIN" val="\documentclass{article}&#10;\usepackage{amsmath}&#10;\pagestyle{empty}&#10;\begin{document}&#10;&#10;$$Q = \bar v_{\alpha_{Plate}} S W$$&#10;&#10;&#10;\end{document}"/>
  <p:tag name="IGUANATEXSIZE" val="20"/>
  <p:tag name="IGUANATEXCURSOR" val="92"/>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787.4016"/>
  <p:tag name="LATEXADDIN" val="\documentclass{article}&#10;\usepackage{amsmath}&#10;\pagestyle{empty}&#10;\begin{document}&#10;&#10;$$\frac{\bar v_{z_{Plate}}}{\bar v_{\alpha_{Plate}}} =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24.222"/>
  <p:tag name="ORIGINALWIDTH" val="971.8785"/>
  <p:tag name="LATEXADDIN" val="\documentclass{article}&#10;\usepackage{amsmath}&#10;\pagestyle{empty}&#10;\begin{document}&#10;&#10;$$F_d = 6\pi D\nu  \rho_{H_2O} \frac{v}{2}$$&#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14.9232"/>
  <p:tag name="LATEXADDIN" val="\documentclass{article}&#10;\usepackage{amsmath}&#10;\pagestyle{empty}&#10;\begin{document}&#10;&#10;$$Q = \frac{\bar v_{z_{Plate}}}{\sin \alpha}$$&#10;&#10;&#10;\end{document}"/>
  <p:tag name="IGUANATEXSIZE" val="20"/>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398.575"/>
  <p:tag name="LATEXADDIN" val="\documentclass{article}&#10;\usepackage{amsmath}&#10;\pagestyle{empty}&#10;\begin{document}&#10;&#10;$$A = \left( L\cos \alpha + \frac{S}{\sin \alpha} \right) 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2201.725"/>
  <p:tag name="LATEXADDIN" val="\documentclass{article}&#10;\usepackage{amsmath}&#10;\pagestyle{empty}&#10;\begin{document}&#10;&#10;$$\bar v_c = \frac{Q}{A} = \frac{\bar v_{z_{Plate}} S W}{\sin \alpha}\frac{1}{\left( L\cos \alpha + \frac{S}{\sin \alpha} \right)W}$$&#10;&#10;&#10;\end{document}"/>
  <p:tag name="IGUANATEXSIZE" val="20"/>
  <p:tag name="IGUANATEXCURSOR" val="11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bar v_{z_{Plate}}S}{L \cos \alpha \sin \alpha + S}$$&#10;&#10;&#10;\end{document}"/>
  <p:tag name="IGUANATEXSIZE" val="20"/>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545.557"/>
  <p:tag name="LATEXADDIN" val="\documentclass{article}&#10;\usepackage{amsmath}&#10;\pagestyle{empty}&#10;\begin{document}&#10;&#10;$$L = \frac{S}{\cos \alpha} \left( \frac{\bar v_{\alpha_{Plate}}}{\bar v_c} - \frac{1}{\sin \alpha} \right)$$&#10;&#10;&#10;\end{document}"/>
  <p:tag name="IGUANATEXSIZE" val="24"/>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6.9629"/>
  <p:tag name="ORIGINALWIDTH" val="1175.853"/>
  <p:tag name="LATEXADDIN" val="\documentclass{article}&#10;\usepackage{amsmath}&#10;\pagestyle{empty}&#10;\begin{document}&#10;&#10;$$\bar v_c = \frac{\bar v_{\alpha_{Plate}}}{\left( \frac{L}{S} \cos \alpha + \frac{1}{\sin \alpha} \right)}$$&#10;&#10;&#10;\end{document}"/>
  <p:tag name="IGUANATEXSIZE" val="24"/>
  <p:tag name="IGUANATEXCURSOR" val="105"/>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909.261"/>
  <p:tag name="LATEXADDIN" val="\documentclass{article}&#10;\usepackage{amsmath}&#10;\pagestyle{empty}&#10;\begin{document}&#10;&#10;$$\bar v_c = \frac{Q_{Plant}}{N_{Plate} W_{Plate} \left(L \cos \alpha + \frac{S}{\sin \alpha} \right)}$$&#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310.4612"/>
  <p:tag name="ORIGINALWIDTH" val="1478.815"/>
  <p:tag name="LATEXADDIN" val="\documentclass{article}&#10;\usepackage{amsmath}&#10;\pagestyle{empty}&#10;\begin{document}&#10;&#10;$$\bar v_{z_{Plate}} = \frac{Q_{Plant}}{N_{Plate} W_{Plate} \frac{S}{\sin \alpha}}$$&#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904.012"/>
  <p:tag name="ORIGINALWIDTH" val="1964.004"/>
  <p:tag name="LATEXADDIN" val="\documentclass{article}&#10;\usepackage{amsmath}&#10;\usepackage{xcolor}&#10;\pagestyle{empty}&#10;\begin{document}&#10;&#10;\definecolor{Monred}{RGB}{172,0,0}&#10;&#10;$$\begin{array}{l}&#10;\rlap{--} V_{Floc} = \rm{particle \, \, volume}&#10;\\ \\&#10;A_{Floc} = \rm{particle \, \, cross \, \, sectional \, \, area}&#10;\\ \\&#10;\rho_{Floc} = \rm{particle \, \, density}&#10;\\ \\&#10;\rho_{H_2O} = \rm{water \, \, density}&#10;\\ \\&#10;g = \rm{acceleration \, \, due \, \, to \, \, gravity}&#10;\\ \\&#10;C_D = \rm{drag \, \, coefficient}&#10;\\ \\&#10;V_t = \rm{particle \, \, terminal \, \, velocity}&#10;\end{array}$$&#10;&#10;&#10;\end{document}"/>
  <p:tag name="IGUANATEXSIZE" val="20"/>
  <p:tag name="IGUANATEXCURSOR" val="47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6.213"/>
  <p:tag name="ORIGINALWIDTH" val="905.8868"/>
  <p:tag name="LATEXADDIN" val="\documentclass{article}&#10;\usepackage{amsmath}&#10;\pagestyle{empty}&#10;\begin{document}&#10;&#10;&#10;$${\bar v_c} = \frac{{{\bar v_{z_{Tube}}}}}{{\frac{h}{D} \cos \alpha  + 1}}$$&#10;&#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557.555"/>
  <p:tag name="LATEXADDIN" val="\documentclass{article}&#10;\usepackage{amsmath}&#10;\pagestyle{empty}&#10;\begin{document}&#10;&#10;&#10;&#10;$$A_{plate} = W \frac{S}{\sin \alpha} + W L \cos \alpha$$&#10;&#10;&#10;\end{document}"/>
  <p:tag name="IGUANATEXSIZE" val="20"/>
  <p:tag name="IGUANATEXCURSOR" val="0"/>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1251.594"/>
  <p:tag name="LATEXADDIN" val="\documentclass{article}&#10;\usepackage{amsmath}&#10;\pagestyle{empty}&#10;\begin{document}&#10;&#10;&#10;$$A_{conventional} = W \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2028.496"/>
  <p:tag name="LATEXADDIN" val="\documentclass{article}&#10;\usepackage{amsmath}&#10;\pagestyle{empty}&#10;\begin{document}&#10;&#10;&#10;$$ = A_{ratio} = 1 + \frac{L}{S} \cos \alpha \sin \alpha = \frac{\bar v_{z_{Plate}}}{\bar v_c}$$&#10;&#10;&#10;\end{document}"/>
  <p:tag name="IGUANATEXSIZE" val="20"/>
  <p:tag name="IGUANATEXCURSOR" val="172"/>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655.793"/>
  <p:tag name="LATEXADDIN" val="\documentclass{article}&#10;\usepackage{amsmath}&#10;\pagestyle{empty}&#10;\begin{document}&#10;&#10;&#10;$$\frac{\bar v_{z_{Plate}}}{\bar v_c} = \frac{L}{S} \cos \alpha \sin \alpha + \sin ^2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78.xml><?xml version="1.0" encoding="utf-8"?>
<p:tagLst xmlns:a="http://schemas.openxmlformats.org/drawingml/2006/main" xmlns:r="http://schemas.openxmlformats.org/officeDocument/2006/relationships" xmlns:p="http://schemas.openxmlformats.org/presentationml/2006/main">
  <p:tag name="OUTPUTDPI" val="1200"/>
  <p:tag name="ORIGINALHEIGHT" val="485.9393"/>
  <p:tag name="ORIGINALWIDTH" val="1650.544"/>
  <p:tag name="LATEXADDIN" val="\documentclass{article}&#10;\usepackage{amsmath}&#10;\usepackage{xcolor}&#10;\pagestyle{empty}&#10;\begin{document}&#10;&#10;\definecolor{Monred}{RGB}{172,0,0}&#10;&#10;$$\begin{array}{l}&#10;\frac{V_\alpha \sin \alpha}{V_c} = \frac{L}{S} \cos \alpha \sin \alpha + \sin ^2 \alpha&#10;\\ \\&#10;Q = \frac{\pi D^2}{4} V_c \left( \frac{L}{D} \cos \alpha + \sin \alpha \right)&#10;\end{array}$$&#10;&#10;&#10;\end{document}"/>
  <p:tag name="IGUANATEXSIZE" val="20"/>
  <p:tag name="IGUANATEXCURSOR" val="249"/>
  <p:tag name="TRANSPARENCY" val="True"/>
  <p:tag name="FILENAME" val=""/>
  <p:tag name="LATEXENGINEID" val="0"/>
  <p:tag name="TEMPFOLDER" val="c:\temp\"/>
  <p:tag name="LATEXFORMHEIGHT" val="312"/>
  <p:tag name="LATEXFORMWIDTH" val="384"/>
  <p:tag name="LATEXFORMWRAP" val="True"/>
  <p:tag name="BITMAPVECTOR" val="0"/>
</p:tagLst>
</file>

<file path=ppt/tags/tag79.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572.9283"/>
  <p:tag name="LATEXADDIN" val="\documentclass{article}&#10;\usepackage{amsmath}&#10;\usepackage{xcolor}&#10;\pagestyle{empty}&#10;\begin{document}&#10;&#10;\definecolor{Monred}{RGB}{172,0,0}&#10;&#10;$$\frac{V_\uparrow}{V_\alpha} = \sin \alpha$$&#10;&#10;&#10;\end{document}"/>
  <p:tag name="IGUANATEXSIZE" val="20"/>
  <p:tag name="IGUANATEXCURSOR" val="182"/>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628.4214"/>
  <p:tag name="LATEXADDIN" val="\documentclass{article}&#10;\usepackage{amsmath}&#10;\pagestyle{empty}&#10;\begin{document}&#10;&#10;$$\sum F  = m a$$&#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0.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3.825"/>
  <p:tag name="LATEXADDIN" val="\documentclass{article}&#10;\usepackage{amsmath}&#10;\pagestyle{empty}&#10;\begin{document}&#10;&#10;&#10;$$\frac{\bar v_{z_{Plate}}}{\bar v_c}= \frac{L}{S} \cos \alpha \sin \alpha + 1$$&#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8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10;$$L \cos \alpha $$&#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4.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5.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62.9547"/>
  <p:tag name="LATEXADDIN" val="\documentclass{article}&#10;\usepackage{amsmath}&#10;\pagestyle{empty}&#10;\begin{document}&#10;&#10;$$\bar v_{z_{Activ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87.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766.779"/>
  <p:tag name="LATEXADDIN" val="\documentclass{article}&#10;\usepackage{amsmath}&#10;\pagestyle{empty}&#10;\begin{document}&#10;&#10;&#10;$$L = \frac{&#10;  S\left( \frac{\bar v_{z_{Active}}}{\bar v_c} - 1 \right) +    T \frac{\bar v_{z_{Active}}}{\bar v_c}&#10;  } {\sin \alpha \cos \alpha}$$&#10;&#10;&#10;\end{document}"/>
  <p:tag name="IGUANATEXSIZE" val="20"/>
  <p:tag name="IGUANATEXCURSOR" val="193"/>
  <p:tag name="TRANSPARENCY" val="True"/>
  <p:tag name="FILENAME" val=""/>
  <p:tag name="LATEXENGINEID" val="0"/>
  <p:tag name="TEMPFOLDER" val="C:\Temp\"/>
  <p:tag name="LATEXFORMHEIGHT" val="312"/>
  <p:tag name="LATEXFORMWIDTH" val="384"/>
  <p:tag name="LATEXFORMWRAP" val="True"/>
  <p:tag name="BITMAPVECTOR" val="0"/>
</p:tagLst>
</file>

<file path=ppt/tags/tag88.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244.094"/>
  <p:tag name="LATEXADDIN" val="\documentclass{article}&#10;\usepackage{amsmath}&#10;\pagestyle{empty}&#10;\begin{document}&#10;&#10;&#10;$$\bar v_{z_{Plate}} \cdot S = \bar v_{z_{Active}} \cdot B$$&#10;&#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89.xml><?xml version="1.0" encoding="utf-8"?>
<p:tagLst xmlns:a="http://schemas.openxmlformats.org/drawingml/2006/main" xmlns:r="http://schemas.openxmlformats.org/officeDocument/2006/relationships" xmlns:p="http://schemas.openxmlformats.org/presentationml/2006/main">
  <p:tag name="OUTPUTDPI" val="1200"/>
  <p:tag name="ORIGINALHEIGHT" val="98.23772"/>
  <p:tag name="ORIGINALWIDTH" val="585.6768"/>
  <p:tag name="LATEXADDIN" val="\documentclass{article}&#10;\usepackage{amsmath}&#10;\pagestyle{empty}&#10;\begin{document}&#10;&#10;&#10;$$B = S + 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252.7184"/>
  <p:tag name="LATEXADDIN" val="\documentclass{article}&#10;\usepackage{amsmath}&#10;\pagestyle{empty}&#10;\begin{document}&#10;&#10;$$W = $$&#10;&#10;&#10;\end{document}"/>
  <p:tag name="IGUANATEXSIZE" val="20"/>
  <p:tag name="IGUANATEXCURSOR" val="87"/>
  <p:tag name="TRANSPARENCY" val="True"/>
  <p:tag name="FILENAME" val=""/>
  <p:tag name="LATEXENGINEID" val="0"/>
  <p:tag name="TEMPFOLDER" val="C:\Temp\"/>
  <p:tag name="LATEXFORMHEIGHT" val="312"/>
  <p:tag name="LATEXFORMWIDTH" val="384"/>
  <p:tag name="LATEXFORMWRAP" val="True"/>
  <p:tag name="BITMAPVECTOR" val="0"/>
</p:tagLst>
</file>

<file path=ppt/tags/tag90.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1228.346"/>
  <p:tag name="LATEXADDIN" val="\documentclass{article}&#10;\usepackage{amsmath}&#10;\pagestyle{empty}&#10;\begin{document}&#10;&#10;&#10;$$\bar v_{z_{Plate}} = \bar v_{z_{Active}} \frac{S + T}{S}$$&#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91.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10;&#10;$$\bar v_c = \frac{S &#10;  \bar v_{z_{Plate}}&#10;}{L \sin \alpha \cos \alpha + S}$$&#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9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03.487"/>
  <p:tag name="LATEXADDIN" val="\documentclass{article}&#10;\usepackage{amsmath}&#10;\pagestyle{empty}&#10;\begin{document}&#10;&#10;&#10;$$\bar v_c = \frac{S}{L \sin \alpha \cos \alpha + S} &#10;  \left( \bar v_{z_{Active}} \frac{S + T}{S} \right)$$&#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93.xml><?xml version="1.0" encoding="utf-8"?>
<p:tagLst xmlns:a="http://schemas.openxmlformats.org/drawingml/2006/main" xmlns:r="http://schemas.openxmlformats.org/officeDocument/2006/relationships" xmlns:p="http://schemas.openxmlformats.org/presentationml/2006/main">
  <p:tag name="OUTPUTDPI" val="1200"/>
  <p:tag name="ORIGINALHEIGHT" val="333.7083"/>
  <p:tag name="ORIGINALWIDTH" val="1166.854"/>
  <p:tag name="LATEXADDIN" val="\documentclass{article}&#10;\usepackage{amsmath}&#10;\pagestyle{empty}&#10;\begin{document}&#10;&#10;&#10;$$B = \frac{L \sin \alpha \cos \alpha - T}{\frac{\bar v_{z_{Active}}}{\bar v_c} - 1}$$&#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94.xml><?xml version="1.0" encoding="utf-8"?>
<p:tagLst xmlns:a="http://schemas.openxmlformats.org/drawingml/2006/main" xmlns:r="http://schemas.openxmlformats.org/officeDocument/2006/relationships" xmlns:p="http://schemas.openxmlformats.org/presentationml/2006/main">
  <p:tag name="OUTPUTDPI" val="1200"/>
  <p:tag name="ORIGINALHEIGHT" val="359.955"/>
  <p:tag name="ORIGINALWIDTH" val="1385.827"/>
  <p:tag name="LATEXADDIN" val="\documentclass{article}&#10;\usepackage{amsmath}&#10;\pagestyle{empty}&#10;\begin{document}&#10;&#10;&#10;$$L = \frac{B \left( \frac{\bar v_{z_{Active}}}{\bar v_c} - 1 \right) + T}{\sin \alpha \cos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9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96.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97.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98.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99.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241613</TotalTime>
  <Words>5474</Words>
  <Application>Microsoft Office PowerPoint</Application>
  <PresentationFormat>On-screen Show (4:3)</PresentationFormat>
  <Paragraphs>745</Paragraphs>
  <Slides>117</Slides>
  <Notes>57</Notes>
  <HiddenSlides>0</HiddenSlides>
  <MMClips>6</MMClips>
  <ScaleCrop>false</ScaleCrop>
  <HeadingPairs>
    <vt:vector size="10" baseType="variant">
      <vt:variant>
        <vt:lpstr>Fonts Used</vt:lpstr>
      </vt:variant>
      <vt:variant>
        <vt:i4>12</vt:i4>
      </vt:variant>
      <vt:variant>
        <vt:lpstr>Theme</vt:lpstr>
      </vt:variant>
      <vt:variant>
        <vt:i4>1</vt:i4>
      </vt:variant>
      <vt:variant>
        <vt:lpstr>Links</vt:lpstr>
      </vt:variant>
      <vt:variant>
        <vt:i4>4</vt:i4>
      </vt:variant>
      <vt:variant>
        <vt:lpstr>Embedded OLE Servers</vt:lpstr>
      </vt:variant>
      <vt:variant>
        <vt:i4>2</vt:i4>
      </vt:variant>
      <vt:variant>
        <vt:lpstr>Slide Titles</vt:lpstr>
      </vt:variant>
      <vt:variant>
        <vt:i4>117</vt:i4>
      </vt:variant>
    </vt:vector>
  </HeadingPairs>
  <TitlesOfParts>
    <vt:vector size="136" baseType="lpstr">
      <vt:lpstr>Times New Roman</vt:lpstr>
      <vt:lpstr>Century Gothic</vt:lpstr>
      <vt:lpstr>Symbol</vt:lpstr>
      <vt:lpstr>MT Extra</vt:lpstr>
      <vt:lpstr>Helvetica</vt:lpstr>
      <vt:lpstr>Candara</vt:lpstr>
      <vt:lpstr>Calibri</vt:lpstr>
      <vt:lpstr>Book Antiqua</vt:lpstr>
      <vt:lpstr>Wingdings</vt:lpstr>
      <vt:lpstr>Monotype Sorts</vt:lpstr>
      <vt:lpstr>Arial</vt:lpstr>
      <vt:lpstr>Cambria Math</vt:lpstr>
      <vt:lpstr>Lectures</vt:lpstr>
      <vt:lpstr>file:///C:\Users\mw24\Google%20Drive\Mathcad%2015%20files\Floc%20Roll-up%20Calculation%20Worksheet.xmcd\Selection%2043%205083%20490%205400</vt:lpstr>
      <vt:lpstr>file:///C:\Documents%20and%20Settings\mw24\My%20Documents\Mathcad\Plate%20Settler%20Head%20Loss.xmcd\Selection%20403%20443%20798%20800</vt:lpstr>
      <vt:lpstr>file:///C:\Users\mw24\Google%20Drive\Mathcad%2015%20files\Floc%20blanket%20G.xmcd\Selection%2019%20419%20297%20640</vt:lpstr>
      <vt:lpstr>file:///C:\Users\mw24\Google%20Drive\Mathcad%2015%20files\Floc%20blanket%20G.xmcd\Selection%20435%20427%20731%20648</vt:lpstr>
      <vt:lpstr>Equation</vt:lpstr>
      <vt:lpstr>Worksheet</vt:lpstr>
      <vt:lpstr>Sedimentation</vt:lpstr>
      <vt:lpstr>Topics</vt:lpstr>
      <vt:lpstr>Conventional Surface Water Treatment</vt:lpstr>
      <vt:lpstr>AguaClara Surface Water Treatment</vt:lpstr>
      <vt:lpstr>AguaClara Sedimentation Tank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AguaClara Sed Tank Geometry</vt:lpstr>
      <vt:lpstr>Flocculation SWOT (strength, weakness opportunities, threat) for SWOT (safe water on tap)</vt:lpstr>
      <vt:lpstr>Flocculation is unable to aggregate all primary particles</vt:lpstr>
      <vt:lpstr>Primary particle approaching floc in uniform shear* (edge of knowledge alert)</vt:lpstr>
      <vt:lpstr>Time to switch strategies</vt:lpstr>
      <vt:lpstr>Primary particle approaching floc under influence of gravity in uniform velocity</vt:lpstr>
      <vt:lpstr>Floc blanket model</vt:lpstr>
      <vt:lpstr>Floc Blanket Research</vt:lpstr>
      <vt:lpstr>PowerPoint Presentation</vt:lpstr>
      <vt:lpstr>PowerPoint Presentation</vt:lpstr>
      <vt:lpstr>PowerPoint Presentation</vt:lpstr>
      <vt:lpstr>Floc blanket observations</vt:lpstr>
      <vt:lpstr>How do floc blankets form?</vt:lpstr>
      <vt:lpstr>Floc blankets are very different from flocculation</vt:lpstr>
      <vt:lpstr>Flocculator flocs approaching floc blanket floc*</vt:lpstr>
      <vt:lpstr>Previous state-of-the-art… SUPERPULSATOR® Clarifier</vt:lpstr>
      <vt:lpstr>Pulsing flow in a floc blanket</vt:lpstr>
      <vt:lpstr>Sedimentation Tank Bottom Geometry determines if floc blanket builds</vt:lpstr>
      <vt:lpstr>Floc Blanket Resuspender</vt:lpstr>
      <vt:lpstr>Cross section of an AguaClara sedimentation tank</vt:lpstr>
      <vt:lpstr>Prefabricated design (PF300)</vt:lpstr>
      <vt:lpstr>Floc Blanket Resuspender</vt:lpstr>
      <vt:lpstr>The jet reverser creates a vertical jet that resuspends settled flocs</vt:lpstr>
      <vt:lpstr>Floc Blanket Resuspension</vt:lpstr>
      <vt:lpstr>The jet deflects more when it has less momentum</vt:lpstr>
      <vt:lpstr>Floc blankets reduce settled water turbidity</vt:lpstr>
      <vt:lpstr>Floc Blanket Questions</vt:lpstr>
      <vt:lpstr>Floc Hopper Requirements</vt:lpstr>
      <vt:lpstr>Self-cleaning, sludge-free sedimentation tank (without using electricity)</vt:lpstr>
      <vt:lpstr>Consolidation Questions</vt:lpstr>
      <vt:lpstr>Next unit process – Need to capture flocculator flocs that escape floc blanket</vt:lpstr>
      <vt:lpstr>Sedimentation: Particle Terminal Fall Velocity</vt:lpstr>
      <vt:lpstr>Drag Coefficient on a Sphere </vt:lpstr>
      <vt:lpstr>Floc Terminal Velocity</vt:lpstr>
      <vt:lpstr>Horizontal Flow Sedimentation Tank</vt:lpstr>
      <vt:lpstr>Vertical Flow Sedimentation Tank</vt:lpstr>
      <vt:lpstr>Settle Capture Velocity Guidelines</vt:lpstr>
      <vt:lpstr>Vertical Flow Sedimentation Tanks</vt:lpstr>
      <vt:lpstr>Stagnant Water  (or Ripe for Innovation?)</vt:lpstr>
      <vt:lpstr>Sedimentation Tank Velocities</vt:lpstr>
      <vt:lpstr>3 Steps to Sedimentation Success</vt:lpstr>
      <vt:lpstr>Plate Settler Redesign: Ideal plate settlers</vt:lpstr>
      <vt:lpstr>Critical path for capture</vt:lpstr>
      <vt:lpstr>Settle Capture Velocity for Plate (and Tube) Settlers</vt:lpstr>
      <vt:lpstr>Compare Times</vt:lpstr>
      <vt:lpstr>Comparison with Q/As</vt:lpstr>
      <vt:lpstr>Equation for capture velocity</vt:lpstr>
      <vt:lpstr>Performance ratio (conventional to plate/tube settlers)</vt:lpstr>
      <vt:lpstr>Settle Capture Velocity Confusion</vt:lpstr>
      <vt:lpstr>Thick Plate Settlers</vt:lpstr>
      <vt:lpstr>Thick Plate Settlers</vt:lpstr>
      <vt:lpstr>Plate Settler Design (AguaClara approach)</vt:lpstr>
      <vt:lpstr>Plate Settler Spacing Constraints: Floc Rollup</vt:lpstr>
      <vt:lpstr>Floc Roll Up Solution Scheme: Another failure mode</vt:lpstr>
      <vt:lpstr>Infinite Horizontal Plates: Boundary Conditions</vt:lpstr>
      <vt:lpstr>Navier Stokes Flow between Plates</vt:lpstr>
      <vt:lpstr>Laminar Flow through Circular Tubes: Equations no gravity</vt:lpstr>
      <vt:lpstr>Velocity gradient at the wall</vt:lpstr>
      <vt:lpstr>Floc Rollup Constraint</vt:lpstr>
      <vt:lpstr>Spacing as a function of floc terminal velocity</vt:lpstr>
      <vt:lpstr>Minimum Plate Settler Spacing (function of Floc Vt)</vt:lpstr>
      <vt:lpstr>Slide Capture Velocity</vt:lpstr>
      <vt:lpstr>Experimental Evidence that the Slide Capture Velocity Matters</vt:lpstr>
      <vt:lpstr>Plate Settler Spacing effects</vt:lpstr>
      <vt:lpstr>Pressure drop (from head loss) through plate settlers</vt:lpstr>
      <vt:lpstr>Plate Settler Head Loss </vt:lpstr>
      <vt:lpstr>Plate Settler Conclusions…</vt:lpstr>
      <vt:lpstr>Plate Settler Confusions…</vt:lpstr>
      <vt:lpstr>Floc Volcanoes</vt:lpstr>
      <vt:lpstr>Settled Turbidity at  San Nicolas</vt:lpstr>
      <vt:lpstr>Plate Settler Problems: Temperature Gradients</vt:lpstr>
      <vt:lpstr>Lab scale floc blanket, tube settler, floc hopper</vt:lpstr>
      <vt:lpstr>Design of the Inlet Diffuser</vt:lpstr>
      <vt:lpstr>Diffuser Slot Width</vt:lpstr>
      <vt:lpstr>Is there a Vena Contracta?</vt:lpstr>
      <vt:lpstr>Diffuser Width</vt:lpstr>
      <vt:lpstr>Sed Tank Inlet design Post 2014</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vt:lpstr>
      <vt:lpstr>Floc escape at Agalteca (2009)</vt:lpstr>
      <vt:lpstr>Flow Straightening Tubes to Eliminate Circulation </vt:lpstr>
      <vt:lpstr>PowerPoint Presentation</vt:lpstr>
      <vt:lpstr>Moroceli – Fall 2014</vt:lpstr>
      <vt:lpstr>PowerPoint Presentation</vt:lpstr>
      <vt:lpstr>PowerPoint Presentation</vt:lpstr>
      <vt:lpstr>PowerPoint Presentation</vt:lpstr>
      <vt:lpstr>PowerPoint Presentation</vt:lpstr>
      <vt:lpstr>Inlet Manifold Improvements at Tamara</vt:lpstr>
      <vt:lpstr>How can you drain and then refill a sedimentation tank?</vt:lpstr>
      <vt:lpstr>Questions</vt:lpstr>
      <vt:lpstr>Sedimentation Conclusions</vt:lpstr>
      <vt:lpstr>Sedimentation Conclusions</vt:lpstr>
      <vt:lpstr>More sedimentation tank failure modes</vt:lpstr>
      <vt:lpstr>Density of the floc blanket</vt:lpstr>
      <vt:lpstr>Flocculation in a floc blanket due to shear from suspended flocs</vt:lpstr>
      <vt:lpstr>Fluidized flocs provide a collision potential of a few thousand</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7341</cp:revision>
  <dcterms:created xsi:type="dcterms:W3CDTF">2004-08-02T19:16:35Z</dcterms:created>
  <dcterms:modified xsi:type="dcterms:W3CDTF">2019-12-30T22:56:47Z</dcterms:modified>
</cp:coreProperties>
</file>